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x="18288000" cy="10287000"/>
  <p:notesSz cx="6858000" cy="9144000"/>
  <p:embeddedFontLst>
    <p:embeddedFont>
      <p:font typeface="Roboto Bold" charset="1" panose="02000000000000000000"/>
      <p:regular r:id="rId45"/>
    </p:embeddedFont>
    <p:embeddedFont>
      <p:font typeface="Roboto" charset="1" panose="02000000000000000000"/>
      <p:regular r:id="rId47"/>
    </p:embeddedFont>
    <p:embeddedFont>
      <p:font typeface="Canva Sans Bold" charset="1" panose="020B0803030501040103"/>
      <p:regular r:id="rId49"/>
    </p:embeddedFont>
    <p:embeddedFont>
      <p:font typeface="Roboto Italics" charset="1" panose="0200000000000000000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notesMasters/notesMaster1.xml" Type="http://schemas.openxmlformats.org/officeDocument/2006/relationships/notesMaster"/><Relationship Id="rId43" Target="theme/theme2.xml" Type="http://schemas.openxmlformats.org/officeDocument/2006/relationships/theme"/><Relationship Id="rId44" Target="notesSlides/notesSlide1.xml" Type="http://schemas.openxmlformats.org/officeDocument/2006/relationships/notesSlide"/><Relationship Id="rId45" Target="fonts/font45.fntdata" Type="http://schemas.openxmlformats.org/officeDocument/2006/relationships/font"/><Relationship Id="rId46" Target="notesSlides/notesSlide2.xml" Type="http://schemas.openxmlformats.org/officeDocument/2006/relationships/notesSlide"/><Relationship Id="rId47" Target="fonts/font47.fntdata" Type="http://schemas.openxmlformats.org/officeDocument/2006/relationships/font"/><Relationship Id="rId48" Target="notesSlides/notesSlide3.xml" Type="http://schemas.openxmlformats.org/officeDocument/2006/relationships/notesSlide"/><Relationship Id="rId49" Target="fonts/font49.fntdata" Type="http://schemas.openxmlformats.org/officeDocument/2006/relationships/font"/><Relationship Id="rId5" Target="tableStyles.xml" Type="http://schemas.openxmlformats.org/officeDocument/2006/relationships/tableStyles"/><Relationship Id="rId50" Target="notesSlides/notesSlide4.xml" Type="http://schemas.openxmlformats.org/officeDocument/2006/relationships/notesSlide"/><Relationship Id="rId51" Target="notesSlides/notesSlide5.xml" Type="http://schemas.openxmlformats.org/officeDocument/2006/relationships/notesSlide"/><Relationship Id="rId52" Target="fonts/font52.fntdata" Type="http://schemas.openxmlformats.org/officeDocument/2006/relationships/font"/><Relationship Id="rId53" Target="notesSlides/notesSlide6.xml" Type="http://schemas.openxmlformats.org/officeDocument/2006/relationships/notesSlide"/><Relationship Id="rId54" Target="notesSlides/notesSlide7.xml" Type="http://schemas.openxmlformats.org/officeDocument/2006/relationships/notesSlide"/><Relationship Id="rId55" Target="notesSlides/notesSlide8.xml" Type="http://schemas.openxmlformats.org/officeDocument/2006/relationships/notesSlide"/><Relationship Id="rId56" Target="notesSlides/notesSlide9.xml" Type="http://schemas.openxmlformats.org/officeDocument/2006/relationships/notesSlide"/><Relationship Id="rId57" Target="notesSlides/notesSlide10.xml" Type="http://schemas.openxmlformats.org/officeDocument/2006/relationships/notesSlide"/><Relationship Id="rId58" Target="notesSlides/notesSlide11.xml" Type="http://schemas.openxmlformats.org/officeDocument/2006/relationships/notesSlide"/><Relationship Id="rId59" Target="notesSlides/notesSlide12.xml" Type="http://schemas.openxmlformats.org/officeDocument/2006/relationships/notesSlide"/><Relationship Id="rId6" Target="slides/slide1.xml" Type="http://schemas.openxmlformats.org/officeDocument/2006/relationships/slide"/><Relationship Id="rId60" Target="notesSlides/notesSlide13.xml" Type="http://schemas.openxmlformats.org/officeDocument/2006/relationships/notesSlide"/><Relationship Id="rId61" Target="notesSlides/notesSlide14.xml" Type="http://schemas.openxmlformats.org/officeDocument/2006/relationships/notesSlide"/><Relationship Id="rId62" Target="notesSlides/notesSlide15.xml" Type="http://schemas.openxmlformats.org/officeDocument/2006/relationships/notesSlide"/><Relationship Id="rId63" Target="notesSlides/notesSlide16.xml" Type="http://schemas.openxmlformats.org/officeDocument/2006/relationships/notesSlide"/><Relationship Id="rId64" Target="notesSlides/notesSlide17.xml" Type="http://schemas.openxmlformats.org/officeDocument/2006/relationships/notesSlide"/><Relationship Id="rId65" Target="notesSlides/notesSlide18.xml" Type="http://schemas.openxmlformats.org/officeDocument/2006/relationships/notesSlide"/><Relationship Id="rId66" Target="notesSlides/notesSlide19.xml" Type="http://schemas.openxmlformats.org/officeDocument/2006/relationships/notesSlide"/><Relationship Id="rId67" Target="notesSlides/notesSlide20.xml" Type="http://schemas.openxmlformats.org/officeDocument/2006/relationships/note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Welcome</a:t>
            </a:r>
          </a:p>
          <a:p>
            <a:r>
              <a:rPr lang="en-US"/>
              <a:t/>
            </a:r>
          </a:p>
          <a:p>
            <a:r>
              <a:rPr lang="en-US"/>
              <a:t>Name </a:t>
            </a:r>
          </a:p>
          <a:p>
            <a:r>
              <a:rPr lang="en-US"/>
              <a:t/>
            </a:r>
          </a:p>
          <a:p>
            <a:r>
              <a:rPr lang="en-US"/>
              <a:t>Staff</a:t>
            </a:r>
          </a:p>
          <a:p>
            <a:r>
              <a:rPr lang="en-US"/>
              <a:t/>
            </a:r>
          </a:p>
          <a:p>
            <a:r>
              <a:rPr lang="en-US"/>
              <a:t>Platform - tool for issue awareness and voter information</a:t>
            </a:r>
          </a:p>
          <a:p>
            <a:r>
              <a:rPr lang="en-US"/>
              <a:t/>
            </a:r>
          </a:p>
          <a:p>
            <a:r>
              <a:rPr lang="en-US"/>
              <a:t>Please save your questions to the end of the presentation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goal is for you to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little background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did the platform come to be?</a:t>
            </a:r>
          </a:p>
          <a:p>
            <a:r>
              <a:rPr lang="en-US"/>
              <a:t/>
            </a:r>
          </a:p>
          <a:p>
            <a:r>
              <a:rPr lang="en-US"/>
              <a:t>What is the purpose of the platform? </a:t>
            </a:r>
          </a:p>
          <a:p>
            <a:r>
              <a:rPr lang="en-US"/>
              <a:t/>
            </a:r>
          </a:p>
          <a:p>
            <a:r>
              <a:rPr lang="en-US"/>
              <a:t>- Tool for education </a:t>
            </a:r>
          </a:p>
          <a:p>
            <a:r>
              <a:rPr lang="en-US"/>
              <a:t>- Tool for issue awareness</a:t>
            </a:r>
          </a:p>
          <a:p>
            <a:r>
              <a:rPr lang="en-US"/>
              <a:t>- Tool for advocacy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Framed the policy platform around not from each of the top five immigration-related concerns</a:t>
            </a:r>
          </a:p>
          <a:p>
            <a:r>
              <a:rPr lang="en-US"/>
              <a:t/>
            </a:r>
          </a:p>
          <a:p>
            <a:r>
              <a:rPr lang="en-US"/>
              <a:t>But rather, what a Michigan without these concerns would look like and the values that need to be upheld to make this Michigan possible. </a:t>
            </a:r>
          </a:p>
          <a:p>
            <a:r>
              <a:rPr lang="en-US"/>
              <a:t/>
            </a:r>
          </a:p>
          <a:p>
            <a:r>
              <a:rPr lang="en-US"/>
              <a:t> We call these our Five Pillars of Belonging.</a:t>
            </a:r>
          </a:p>
          <a:p>
            <a:r>
              <a:rPr lang="en-US"/>
              <a:t/>
            </a:r>
          </a:p>
          <a:p>
            <a:r>
              <a:rPr lang="en-US"/>
              <a:t>1-5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is the issue?</a:t>
            </a:r>
          </a:p>
          <a:p>
            <a:r>
              <a:rPr lang="en-US"/>
              <a:t>- Family separation: testimony and talking points</a:t>
            </a:r>
          </a:p>
          <a:p>
            <a:r>
              <a:rPr lang="en-US"/>
              <a:t/>
            </a:r>
          </a:p>
          <a:p>
            <a:r>
              <a:rPr lang="en-US"/>
              <a:t>Grounding ourselves in real experiences from people in our network: the impact of forced separation on a family</a:t>
            </a:r>
          </a:p>
          <a:p>
            <a:r>
              <a:rPr lang="en-US"/>
              <a:t/>
            </a:r>
          </a:p>
          <a:p>
            <a:r>
              <a:rPr lang="en-US"/>
              <a:t>Numbers and data are valuable: children and US economy </a:t>
            </a:r>
          </a:p>
          <a:p>
            <a:r>
              <a:rPr lang="en-US"/>
              <a:t/>
            </a:r>
          </a:p>
          <a:p>
            <a:r>
              <a:rPr lang="en-US"/>
              <a:t>Why is this an issue? </a:t>
            </a:r>
          </a:p>
          <a:p>
            <a:r>
              <a:rPr lang="en-US"/>
              <a:t>- Lack of pathways to citizenship</a:t>
            </a:r>
          </a:p>
          <a:p>
            <a:r>
              <a:rPr lang="en-US"/>
              <a:t>- Detention is the primary mode of enforcement </a:t>
            </a:r>
          </a:p>
          <a:p>
            <a:r>
              <a:rPr lang="en-US"/>
              <a:t/>
            </a:r>
          </a:p>
          <a:p>
            <a:r>
              <a:rPr lang="en-US"/>
              <a:t>What is the policy recommendation:</a:t>
            </a:r>
          </a:p>
          <a:p>
            <a:r>
              <a:rPr lang="en-US"/>
              <a:t/>
            </a:r>
          </a:p>
          <a:p>
            <a:r>
              <a:rPr lang="en-US"/>
              <a:t>Meaningful immigration reform based on the USCCB and the AIC</a:t>
            </a:r>
          </a:p>
          <a:p>
            <a:r>
              <a:rPr lang="en-US"/>
              <a:t/>
            </a:r>
          </a:p>
          <a:p>
            <a:r>
              <a:rPr lang="en-US"/>
              <a:t>This is a federal level ask.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Relates to police and ICE collaboration --heavier reliance on local police to meet interior immigration enforcement quotas</a:t>
            </a:r>
          </a:p>
          <a:p>
            <a:r>
              <a:rPr lang="en-US"/>
              <a:t/>
            </a:r>
          </a:p>
          <a:p>
            <a:r>
              <a:rPr lang="en-US"/>
              <a:t>How does it affect?</a:t>
            </a:r>
          </a:p>
          <a:p>
            <a:r>
              <a:rPr lang="en-US"/>
              <a:t>Fear --&gt; unsafe communities </a:t>
            </a:r>
          </a:p>
          <a:p>
            <a:r>
              <a:rPr lang="en-US"/>
              <a:t/>
            </a:r>
          </a:p>
          <a:p>
            <a:r>
              <a:rPr lang="en-US"/>
              <a:t>Why is this an issue?</a:t>
            </a:r>
          </a:p>
          <a:p>
            <a:r>
              <a:rPr lang="en-US"/>
              <a:t>No clear guidance that emphasizes the fact that immigration enforcement is strictly a federal responsibility per the Constitution. </a:t>
            </a:r>
          </a:p>
          <a:p>
            <a:r>
              <a:rPr lang="en-US"/>
              <a:t/>
            </a:r>
          </a:p>
          <a:p>
            <a:r>
              <a:rPr lang="en-US"/>
              <a:t>State ask:</a:t>
            </a:r>
          </a:p>
          <a:p>
            <a:r>
              <a:rPr lang="en-US"/>
              <a:t/>
            </a:r>
          </a:p>
          <a:p>
            <a:r>
              <a:rPr lang="en-US"/>
              <a:t/>
            </a:r>
          </a:p>
          <a:p>
            <a:r>
              <a:rPr lang="en-US"/>
              <a:t>Additionally, this pillar includes the issue related to the protection of sensitive locations (churches, hospitals, schools) from imm. enforcement unless there is a valid judicial warrant. </a:t>
            </a:r>
          </a:p>
          <a:p>
            <a:r>
              <a:rPr lang="en-US"/>
              <a:t/>
            </a:r>
          </a:p>
          <a:p>
            <a:r>
              <a:rPr lang="en-US"/>
              <a:t>How does it affect: Health care access of immigrants and their families, including citizen children </a:t>
            </a:r>
          </a:p>
          <a:p>
            <a:r>
              <a:rPr lang="en-US"/>
              <a:t/>
            </a:r>
          </a:p>
          <a:p>
            <a:r>
              <a:rPr lang="en-US"/>
              <a:t>Why is this an issue: No longer federally protected spaces (rescinded in the current administration's first day in office)</a:t>
            </a:r>
          </a:p>
          <a:p>
            <a:r>
              <a:rPr lang="en-US"/>
              <a:t/>
            </a:r>
          </a:p>
          <a:p>
            <a:r>
              <a:rPr lang="en-US"/>
              <a:t>State ask: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SNL's Local for Local campaign has revealed several findings</a:t>
            </a:r>
          </a:p>
          <a:p>
            <a:r>
              <a:rPr lang="en-US"/>
              <a:t/>
            </a:r>
          </a:p>
          <a:p>
            <a:r>
              <a:rPr lang="en-US"/>
              <a:t>1. Local police need clear guidance when it comes to immigrant rights, cross-cultural interactions, and de-escalation. </a:t>
            </a:r>
          </a:p>
          <a:p>
            <a:r>
              <a:rPr lang="en-US"/>
              <a:t/>
            </a:r>
          </a:p>
          <a:p>
            <a:r>
              <a:rPr lang="en-US"/>
              <a:t>2. It isn't just about 287(g) agreements. Collaboration is happening outside of these contracts. Part of the reason is confusion around what their responsibilities are when interacting with federal law enforcement. </a:t>
            </a:r>
          </a:p>
          <a:p>
            <a:r>
              <a:rPr lang="en-US"/>
              <a:t/>
            </a:r>
          </a:p>
          <a:p>
            <a:r>
              <a:rPr lang="en-US"/>
              <a:t>This pillar also includes protecting OGM, an office that is supporting immigrants and refugees in critical ways, including workforce development and other inclusion in the community efforts. </a:t>
            </a:r>
          </a:p>
          <a:p>
            <a:r>
              <a:rPr lang="en-US"/>
              <a:t/>
            </a:r>
          </a:p>
          <a:p>
            <a:r>
              <a:rPr lang="en-US"/>
              <a:t>State ask: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Michigan Commission on Law Enforcement Standards - MCOLES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Elaborate on distinction between criminal investigations and immigration matters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Elaborate on distinction between criminal investigations and immigration matters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it affects:</a:t>
            </a:r>
          </a:p>
          <a:p>
            <a:r>
              <a:rPr lang="en-US"/>
              <a:t>- Working </a:t>
            </a:r>
          </a:p>
          <a:p>
            <a:r>
              <a:rPr lang="en-US"/>
              <a:t>- School</a:t>
            </a:r>
          </a:p>
          <a:p>
            <a:r>
              <a:rPr lang="en-US"/>
              <a:t>- Medical </a:t>
            </a:r>
          </a:p>
          <a:p>
            <a:r>
              <a:rPr lang="en-US"/>
              <a:t>- Continuous state of fear </a:t>
            </a:r>
          </a:p>
          <a:p>
            <a:r>
              <a:rPr lang="en-US"/>
              <a:t/>
            </a:r>
          </a:p>
          <a:p>
            <a:r>
              <a:rPr lang="en-US"/>
              <a:t/>
            </a:r>
          </a:p>
          <a:p>
            <a:r>
              <a:rPr lang="en-US"/>
              <a:t>Why is this happening?</a:t>
            </a:r>
          </a:p>
          <a:p>
            <a:r>
              <a:rPr lang="en-US"/>
              <a:t>- Law change in 2008</a:t>
            </a:r>
          </a:p>
          <a:p>
            <a:r>
              <a:rPr lang="en-US"/>
              <a:t/>
            </a:r>
          </a:p>
          <a:p>
            <a:r>
              <a:rPr lang="en-US"/>
              <a:t/>
            </a:r>
          </a:p>
          <a:p>
            <a:r>
              <a:rPr lang="en-US"/>
              <a:t>Why (else) does it need to change?</a:t>
            </a:r>
          </a:p>
          <a:p>
            <a:r>
              <a:rPr lang="en-US"/>
              <a:t>- Economic point: MLPP estimates a $13.5M boost in state revenue and $12M in recurring revenue </a:t>
            </a:r>
          </a:p>
          <a:p>
            <a:r>
              <a:rPr lang="en-US"/>
              <a:t/>
            </a:r>
          </a:p>
          <a:p>
            <a:r>
              <a:rPr lang="en-US"/>
              <a:t>State ask: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1995, Democratic Attorney General Frank Kelley gave everyone access to licenses as long as they could pass a driving test and prove they lived in the state. </a:t>
            </a:r>
          </a:p>
          <a:p>
            <a:r>
              <a:rPr lang="en-US"/>
              <a:t/>
            </a:r>
          </a:p>
          <a:p>
            <a:r>
              <a:rPr lang="en-US"/>
              <a:t>In 2007, Republican Attorney General Mike Cox issued an opinion that reversed Kelley’s decision, citing implications for state and national security and the potential for fraud.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this proposal would do:</a:t>
            </a:r>
          </a:p>
          <a:p>
            <a:r>
              <a:rPr lang="en-US"/>
              <a:t/>
            </a:r>
          </a:p>
          <a:p>
            <a:r>
              <a:rPr lang="en-US"/>
              <a:t>Stop the funneling of immigrants into the detention and deportation pipeline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this proposal would do:</a:t>
            </a:r>
          </a:p>
          <a:p>
            <a:r>
              <a:rPr lang="en-US"/>
              <a:t/>
            </a:r>
          </a:p>
          <a:p>
            <a:r>
              <a:rPr lang="en-US"/>
              <a:t>Stop the funneling of immigrants into the detention and deportation pipeline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Horrid stories from people in detention, incl. medical neglect and human rights abuses </a:t>
            </a:r>
          </a:p>
          <a:p>
            <a:r>
              <a:rPr lang="en-US"/>
              <a:t/>
            </a:r>
          </a:p>
          <a:p>
            <a:r>
              <a:rPr lang="en-US"/>
              <a:t/>
            </a:r>
          </a:p>
          <a:p>
            <a:r>
              <a:rPr lang="en-US"/>
              <a:t>Federal ask:</a:t>
            </a:r>
          </a:p>
          <a:p>
            <a:r>
              <a:rPr lang="en-US"/>
              <a:t/>
            </a:r>
          </a:p>
          <a:p>
            <a:r>
              <a:rPr lang="en-US"/>
              <a:t/>
            </a:r>
          </a:p>
          <a:p>
            <a:r>
              <a:rPr lang="en-US"/>
              <a:t>State ask: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 bills yet.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Romulus detention center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Romulus detention center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Romulus detention center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jpeg" Type="http://schemas.openxmlformats.org/officeDocument/2006/relationships/image"/><Relationship Id="rId8"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jpeg" Type="http://schemas.openxmlformats.org/officeDocument/2006/relationships/image"/><Relationship Id="rId11" Target="../media/image13.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 Id="rId9" Target="../media/image11.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png" Type="http://schemas.openxmlformats.org/officeDocument/2006/relationships/image"/><Relationship Id="rId12" Target="../media/image17.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 Id="rId9" Target="../media/image14.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2" Target="../notesSlides/notesSlide4.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5.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1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2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21.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2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23.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5.jpeg" Type="http://schemas.openxmlformats.org/officeDocument/2006/relationships/image"/><Relationship Id="rId7" Target="../media/image24.pn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5.jpeg" Type="http://schemas.openxmlformats.org/officeDocument/2006/relationships/image"/><Relationship Id="rId9" Target="../media/image27.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 id="3"/>
          <p:cNvGrpSpPr/>
          <p:nvPr/>
        </p:nvGrpSpPr>
        <p:grpSpPr>
          <a:xfrm rot="0">
            <a:off x="8185515" y="6230727"/>
            <a:ext cx="8293844" cy="1243559"/>
            <a:chOff x="0" y="0"/>
            <a:chExt cx="2886182" cy="432747"/>
          </a:xfrm>
        </p:grpSpPr>
        <p:sp>
          <p:nvSpPr>
            <p:cNvPr name="Freeform 4" id="4"/>
            <p:cNvSpPr/>
            <p:nvPr/>
          </p:nvSpPr>
          <p:spPr>
            <a:xfrm flipH="false" flipV="false" rot="0">
              <a:off x="0" y="0"/>
              <a:ext cx="2886182" cy="432747"/>
            </a:xfrm>
            <a:custGeom>
              <a:avLst/>
              <a:gdLst/>
              <a:ahLst/>
              <a:cxnLst/>
              <a:rect r="r" b="b" t="t" l="l"/>
              <a:pathLst>
                <a:path h="432747" w="2886182">
                  <a:moveTo>
                    <a:pt x="47606" y="0"/>
                  </a:moveTo>
                  <a:lnTo>
                    <a:pt x="2838576" y="0"/>
                  </a:lnTo>
                  <a:cubicBezTo>
                    <a:pt x="2851202" y="0"/>
                    <a:pt x="2863310" y="5016"/>
                    <a:pt x="2872238" y="13944"/>
                  </a:cubicBezTo>
                  <a:cubicBezTo>
                    <a:pt x="2881166" y="22871"/>
                    <a:pt x="2886182" y="34980"/>
                    <a:pt x="2886182" y="47606"/>
                  </a:cubicBezTo>
                  <a:lnTo>
                    <a:pt x="2886182" y="385141"/>
                  </a:lnTo>
                  <a:cubicBezTo>
                    <a:pt x="2886182" y="397767"/>
                    <a:pt x="2881166" y="409876"/>
                    <a:pt x="2872238" y="418804"/>
                  </a:cubicBezTo>
                  <a:cubicBezTo>
                    <a:pt x="2863310" y="427731"/>
                    <a:pt x="2851202" y="432747"/>
                    <a:pt x="2838576" y="432747"/>
                  </a:cubicBezTo>
                  <a:lnTo>
                    <a:pt x="47606" y="432747"/>
                  </a:lnTo>
                  <a:cubicBezTo>
                    <a:pt x="34980" y="432747"/>
                    <a:pt x="22871" y="427731"/>
                    <a:pt x="13944" y="418804"/>
                  </a:cubicBezTo>
                  <a:cubicBezTo>
                    <a:pt x="5016" y="409876"/>
                    <a:pt x="0" y="397767"/>
                    <a:pt x="0" y="385141"/>
                  </a:cubicBezTo>
                  <a:lnTo>
                    <a:pt x="0" y="47606"/>
                  </a:lnTo>
                  <a:cubicBezTo>
                    <a:pt x="0" y="34980"/>
                    <a:pt x="5016" y="22871"/>
                    <a:pt x="13944" y="13944"/>
                  </a:cubicBezTo>
                  <a:cubicBezTo>
                    <a:pt x="22871" y="5016"/>
                    <a:pt x="34980" y="0"/>
                    <a:pt x="47606" y="0"/>
                  </a:cubicBezTo>
                  <a:close/>
                </a:path>
              </a:pathLst>
            </a:custGeom>
            <a:solidFill>
              <a:srgbClr val="9CCD32"/>
            </a:solidFill>
          </p:spPr>
        </p:sp>
        <p:sp>
          <p:nvSpPr>
            <p:cNvPr name="TextBox 5" id="5"/>
            <p:cNvSpPr txBox="true"/>
            <p:nvPr/>
          </p:nvSpPr>
          <p:spPr>
            <a:xfrm>
              <a:off x="0" y="-47625"/>
              <a:ext cx="2886182" cy="480372"/>
            </a:xfrm>
            <a:prstGeom prst="rect">
              <a:avLst/>
            </a:prstGeom>
          </p:spPr>
          <p:txBody>
            <a:bodyPr anchor="ctr" rtlCol="false" tIns="38448" lIns="38448" bIns="38448" rIns="38448"/>
            <a:lstStyle/>
            <a:p>
              <a:pPr algn="ctr">
                <a:lnSpc>
                  <a:spcPts val="2659"/>
                </a:lnSpc>
                <a:spcBef>
                  <a:spcPct val="0"/>
                </a:spcBef>
              </a:pPr>
            </a:p>
          </p:txBody>
        </p:sp>
      </p:grpSp>
      <p:sp>
        <p:nvSpPr>
          <p:cNvPr name="TextBox 6" id="6"/>
          <p:cNvSpPr txBox="true"/>
          <p:nvPr/>
        </p:nvSpPr>
        <p:spPr>
          <a:xfrm rot="0">
            <a:off x="8374000" y="6440752"/>
            <a:ext cx="7916875" cy="689622"/>
          </a:xfrm>
          <a:prstGeom prst="rect">
            <a:avLst/>
          </a:prstGeom>
        </p:spPr>
        <p:txBody>
          <a:bodyPr anchor="t" rtlCol="false" tIns="0" lIns="0" bIns="0" rIns="0">
            <a:spAutoFit/>
          </a:bodyPr>
          <a:lstStyle/>
          <a:p>
            <a:pPr algn="ctr">
              <a:lnSpc>
                <a:spcPts val="5566"/>
              </a:lnSpc>
            </a:pPr>
            <a:r>
              <a:rPr lang="en-US" sz="3975" b="true">
                <a:solidFill>
                  <a:srgbClr val="FFFFFF"/>
                </a:solidFill>
                <a:latin typeface="Roboto Bold"/>
                <a:ea typeface="Roboto Bold"/>
                <a:cs typeface="Roboto Bold"/>
                <a:sym typeface="Roboto Bold"/>
              </a:rPr>
              <a:t>Our faith in action </a:t>
            </a:r>
          </a:p>
        </p:txBody>
      </p:sp>
      <p:sp>
        <p:nvSpPr>
          <p:cNvPr name="Freeform 7" id="7"/>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5400000">
            <a:off x="2653727" y="8178521"/>
            <a:ext cx="471314" cy="2756874"/>
            <a:chOff x="0" y="0"/>
            <a:chExt cx="628418" cy="3675832"/>
          </a:xfrm>
        </p:grpSpPr>
        <p:sp>
          <p:nvSpPr>
            <p:cNvPr name="Freeform 9" id="9"/>
            <p:cNvSpPr/>
            <p:nvPr/>
          </p:nvSpPr>
          <p:spPr>
            <a:xfrm flipH="false" flipV="false" rot="0">
              <a:off x="0" y="2016588"/>
              <a:ext cx="628418" cy="1659245"/>
            </a:xfrm>
            <a:custGeom>
              <a:avLst/>
              <a:gdLst/>
              <a:ahLst/>
              <a:cxnLst/>
              <a:rect r="r" b="b" t="t" l="l"/>
              <a:pathLst>
                <a:path h="1659245" w="628418">
                  <a:moveTo>
                    <a:pt x="0" y="0"/>
                  </a:moveTo>
                  <a:lnTo>
                    <a:pt x="628418" y="0"/>
                  </a:lnTo>
                  <a:lnTo>
                    <a:pt x="628418" y="1659244"/>
                  </a:lnTo>
                  <a:lnTo>
                    <a:pt x="0" y="16592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0" y="0"/>
              <a:ext cx="628418" cy="1659245"/>
            </a:xfrm>
            <a:custGeom>
              <a:avLst/>
              <a:gdLst/>
              <a:ahLst/>
              <a:cxnLst/>
              <a:rect r="r" b="b" t="t" l="l"/>
              <a:pathLst>
                <a:path h="1659245" w="628418">
                  <a:moveTo>
                    <a:pt x="0" y="0"/>
                  </a:moveTo>
                  <a:lnTo>
                    <a:pt x="628418" y="0"/>
                  </a:lnTo>
                  <a:lnTo>
                    <a:pt x="628418" y="1659245"/>
                  </a:lnTo>
                  <a:lnTo>
                    <a:pt x="0" y="16592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grpSp>
        <p:nvGrpSpPr>
          <p:cNvPr name="Group 11" id="11"/>
          <p:cNvGrpSpPr/>
          <p:nvPr/>
        </p:nvGrpSpPr>
        <p:grpSpPr>
          <a:xfrm rot="-5400000">
            <a:off x="13007638" y="-106661"/>
            <a:ext cx="388201" cy="2270721"/>
            <a:chOff x="0" y="0"/>
            <a:chExt cx="517602" cy="3027628"/>
          </a:xfrm>
        </p:grpSpPr>
        <p:sp>
          <p:nvSpPr>
            <p:cNvPr name="Freeform 12" id="12"/>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
        <p:nvSpPr>
          <p:cNvPr name="Freeform 14" id="14"/>
          <p:cNvSpPr/>
          <p:nvPr/>
        </p:nvSpPr>
        <p:spPr>
          <a:xfrm flipH="false" flipV="false" rot="0">
            <a:off x="15194777" y="379823"/>
            <a:ext cx="2037047" cy="2037047"/>
          </a:xfrm>
          <a:custGeom>
            <a:avLst/>
            <a:gdLst/>
            <a:ahLst/>
            <a:cxnLst/>
            <a:rect r="r" b="b" t="t" l="l"/>
            <a:pathLst>
              <a:path h="2037047" w="2037047">
                <a:moveTo>
                  <a:pt x="0" y="0"/>
                </a:moveTo>
                <a:lnTo>
                  <a:pt x="2037047" y="0"/>
                </a:lnTo>
                <a:lnTo>
                  <a:pt x="2037047" y="2037046"/>
                </a:lnTo>
                <a:lnTo>
                  <a:pt x="0" y="2037046"/>
                </a:lnTo>
                <a:lnTo>
                  <a:pt x="0" y="0"/>
                </a:lnTo>
                <a:close/>
              </a:path>
            </a:pathLst>
          </a:custGeom>
          <a:blipFill>
            <a:blip r:embed="rId7"/>
            <a:stretch>
              <a:fillRect l="0" t="0" r="0" b="0"/>
            </a:stretch>
          </a:blipFill>
        </p:spPr>
      </p:sp>
      <p:sp>
        <p:nvSpPr>
          <p:cNvPr name="Freeform 15" id="15"/>
          <p:cNvSpPr/>
          <p:nvPr/>
        </p:nvSpPr>
        <p:spPr>
          <a:xfrm flipH="false" flipV="false" rot="0">
            <a:off x="1820652" y="2035348"/>
            <a:ext cx="5218539" cy="6712643"/>
          </a:xfrm>
          <a:custGeom>
            <a:avLst/>
            <a:gdLst/>
            <a:ahLst/>
            <a:cxnLst/>
            <a:rect r="r" b="b" t="t" l="l"/>
            <a:pathLst>
              <a:path h="6712643" w="5218539">
                <a:moveTo>
                  <a:pt x="0" y="0"/>
                </a:moveTo>
                <a:lnTo>
                  <a:pt x="5218539" y="0"/>
                </a:lnTo>
                <a:lnTo>
                  <a:pt x="5218539" y="6712643"/>
                </a:lnTo>
                <a:lnTo>
                  <a:pt x="0" y="6712643"/>
                </a:lnTo>
                <a:lnTo>
                  <a:pt x="0" y="0"/>
                </a:lnTo>
                <a:close/>
              </a:path>
            </a:pathLst>
          </a:custGeom>
          <a:blipFill>
            <a:blip r:embed="rId8"/>
            <a:stretch>
              <a:fillRect l="0" t="0" r="0" b="0"/>
            </a:stretch>
          </a:blipFill>
        </p:spPr>
      </p:sp>
      <p:sp>
        <p:nvSpPr>
          <p:cNvPr name="TextBox 16" id="16"/>
          <p:cNvSpPr txBox="true"/>
          <p:nvPr/>
        </p:nvSpPr>
        <p:spPr>
          <a:xfrm rot="0">
            <a:off x="7512283" y="2122297"/>
            <a:ext cx="9108191" cy="4730209"/>
          </a:xfrm>
          <a:prstGeom prst="rect">
            <a:avLst/>
          </a:prstGeom>
        </p:spPr>
        <p:txBody>
          <a:bodyPr anchor="t" rtlCol="false" tIns="0" lIns="0" bIns="0" rIns="0">
            <a:spAutoFit/>
          </a:bodyPr>
          <a:lstStyle/>
          <a:p>
            <a:pPr algn="ctr">
              <a:lnSpc>
                <a:spcPts val="7554"/>
              </a:lnSpc>
            </a:pPr>
          </a:p>
          <a:p>
            <a:pPr algn="ctr">
              <a:lnSpc>
                <a:spcPts val="7554"/>
              </a:lnSpc>
            </a:pPr>
            <a:r>
              <a:rPr lang="en-US" b="true" sz="5396" spc="329">
                <a:solidFill>
                  <a:srgbClr val="003044"/>
                </a:solidFill>
                <a:latin typeface="Roboto Bold"/>
                <a:ea typeface="Roboto Bold"/>
                <a:cs typeface="Roboto Bold"/>
                <a:sym typeface="Roboto Bold"/>
              </a:rPr>
              <a:t> Strangers No Longer Policy Platform Training</a:t>
            </a:r>
          </a:p>
          <a:p>
            <a:pPr algn="ctr">
              <a:lnSpc>
                <a:spcPts val="7554"/>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2780211" y="1518528"/>
            <a:ext cx="12727577" cy="1219856"/>
          </a:xfrm>
          <a:prstGeom prst="rect">
            <a:avLst/>
          </a:prstGeom>
        </p:spPr>
        <p:txBody>
          <a:bodyPr anchor="t" rtlCol="false" tIns="0" lIns="0" bIns="0" rIns="0">
            <a:spAutoFit/>
          </a:bodyPr>
          <a:lstStyle/>
          <a:p>
            <a:pPr algn="ctr">
              <a:lnSpc>
                <a:spcPts val="9934"/>
              </a:lnSpc>
            </a:pPr>
            <a:r>
              <a:rPr lang="en-US" sz="7096">
                <a:solidFill>
                  <a:srgbClr val="003044"/>
                </a:solidFill>
                <a:latin typeface="Roboto"/>
                <a:ea typeface="Roboto"/>
                <a:cs typeface="Roboto"/>
                <a:sym typeface="Roboto"/>
              </a:rPr>
              <a:t>LEARNING OBJECTIVES</a:t>
            </a:r>
          </a:p>
        </p:txBody>
      </p:sp>
      <p:grpSp>
        <p:nvGrpSpPr>
          <p:cNvPr name="Group 5" id="5"/>
          <p:cNvGrpSpPr/>
          <p:nvPr/>
        </p:nvGrpSpPr>
        <p:grpSpPr>
          <a:xfrm rot="-5400000">
            <a:off x="2743700" y="8094456"/>
            <a:ext cx="453195" cy="2650895"/>
            <a:chOff x="0" y="0"/>
            <a:chExt cx="604261" cy="3534526"/>
          </a:xfrm>
        </p:grpSpPr>
        <p:sp>
          <p:nvSpPr>
            <p:cNvPr name="Freeform 6" id="6"/>
            <p:cNvSpPr/>
            <p:nvPr/>
          </p:nvSpPr>
          <p:spPr>
            <a:xfrm flipH="false" flipV="false" rot="0">
              <a:off x="0" y="1939066"/>
              <a:ext cx="604261" cy="1595460"/>
            </a:xfrm>
            <a:custGeom>
              <a:avLst/>
              <a:gdLst/>
              <a:ahLst/>
              <a:cxnLst/>
              <a:rect r="r" b="b" t="t" l="l"/>
              <a:pathLst>
                <a:path h="1595460" w="604261">
                  <a:moveTo>
                    <a:pt x="0" y="0"/>
                  </a:moveTo>
                  <a:lnTo>
                    <a:pt x="604261" y="0"/>
                  </a:lnTo>
                  <a:lnTo>
                    <a:pt x="604261" y="1595460"/>
                  </a:lnTo>
                  <a:lnTo>
                    <a:pt x="0" y="159546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0" y="0"/>
              <a:ext cx="604261" cy="1595460"/>
            </a:xfrm>
            <a:custGeom>
              <a:avLst/>
              <a:gdLst/>
              <a:ahLst/>
              <a:cxnLst/>
              <a:rect r="r" b="b" t="t" l="l"/>
              <a:pathLst>
                <a:path h="1595460" w="604261">
                  <a:moveTo>
                    <a:pt x="0" y="0"/>
                  </a:moveTo>
                  <a:lnTo>
                    <a:pt x="604261" y="0"/>
                  </a:lnTo>
                  <a:lnTo>
                    <a:pt x="604261" y="1595460"/>
                  </a:lnTo>
                  <a:lnTo>
                    <a:pt x="0" y="159546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8" id="8"/>
          <p:cNvGrpSpPr/>
          <p:nvPr/>
        </p:nvGrpSpPr>
        <p:grpSpPr>
          <a:xfrm rot="-5400000">
            <a:off x="13007638" y="-106661"/>
            <a:ext cx="388201" cy="2270721"/>
            <a:chOff x="0" y="0"/>
            <a:chExt cx="517602" cy="3027628"/>
          </a:xfrm>
        </p:grpSpPr>
        <p:sp>
          <p:nvSpPr>
            <p:cNvPr name="Freeform 9" id="9"/>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11" id="11"/>
          <p:cNvSpPr/>
          <p:nvPr/>
        </p:nvSpPr>
        <p:spPr>
          <a:xfrm flipH="false" flipV="false" rot="0">
            <a:off x="15115441" y="257058"/>
            <a:ext cx="2808688" cy="2808688"/>
          </a:xfrm>
          <a:custGeom>
            <a:avLst/>
            <a:gdLst/>
            <a:ahLst/>
            <a:cxnLst/>
            <a:rect r="r" b="b" t="t" l="l"/>
            <a:pathLst>
              <a:path h="2808688" w="2808688">
                <a:moveTo>
                  <a:pt x="0" y="0"/>
                </a:moveTo>
                <a:lnTo>
                  <a:pt x="2808688" y="0"/>
                </a:lnTo>
                <a:lnTo>
                  <a:pt x="2808688" y="2808689"/>
                </a:lnTo>
                <a:lnTo>
                  <a:pt x="0" y="2808689"/>
                </a:lnTo>
                <a:lnTo>
                  <a:pt x="0" y="0"/>
                </a:lnTo>
                <a:close/>
              </a:path>
            </a:pathLst>
          </a:custGeom>
          <a:blipFill>
            <a:blip r:embed="rId9"/>
            <a:stretch>
              <a:fillRect l="0" t="0" r="0" b="0"/>
            </a:stretch>
          </a:blipFill>
        </p:spPr>
      </p:sp>
      <p:sp>
        <p:nvSpPr>
          <p:cNvPr name="TextBox 12" id="12"/>
          <p:cNvSpPr txBox="true"/>
          <p:nvPr/>
        </p:nvSpPr>
        <p:spPr>
          <a:xfrm rot="0">
            <a:off x="2317328" y="3930833"/>
            <a:ext cx="13653345" cy="3993824"/>
          </a:xfrm>
          <a:prstGeom prst="rect">
            <a:avLst/>
          </a:prstGeom>
        </p:spPr>
        <p:txBody>
          <a:bodyPr anchor="t" rtlCol="false" tIns="0" lIns="0" bIns="0" rIns="0">
            <a:spAutoFit/>
          </a:bodyPr>
          <a:lstStyle/>
          <a:p>
            <a:pPr algn="just">
              <a:lnSpc>
                <a:spcPts val="4567"/>
              </a:lnSpc>
            </a:pPr>
            <a:r>
              <a:rPr lang="en-US" sz="3262">
                <a:solidFill>
                  <a:srgbClr val="003044"/>
                </a:solidFill>
                <a:latin typeface="Roboto"/>
                <a:ea typeface="Roboto"/>
                <a:cs typeface="Roboto"/>
                <a:sym typeface="Roboto"/>
              </a:rPr>
              <a:t>By the end of this training, you will be able to:</a:t>
            </a:r>
          </a:p>
          <a:p>
            <a:pPr algn="just">
              <a:lnSpc>
                <a:spcPts val="4567"/>
              </a:lnSpc>
            </a:pPr>
          </a:p>
          <a:p>
            <a:pPr algn="just" marL="704443" indent="-352222" lvl="1">
              <a:lnSpc>
                <a:spcPts val="4567"/>
              </a:lnSpc>
              <a:buFont typeface="Arial"/>
              <a:buChar char="•"/>
            </a:pPr>
            <a:r>
              <a:rPr lang="en-US" sz="3262">
                <a:solidFill>
                  <a:srgbClr val="003044"/>
                </a:solidFill>
                <a:latin typeface="Roboto"/>
                <a:ea typeface="Roboto"/>
                <a:cs typeface="Roboto"/>
                <a:sym typeface="Roboto"/>
              </a:rPr>
              <a:t>Describe the purpose of Strangers No Longer’s policy platform.</a:t>
            </a:r>
          </a:p>
          <a:p>
            <a:pPr algn="just" marL="704443" indent="-352222" lvl="1">
              <a:lnSpc>
                <a:spcPts val="4567"/>
              </a:lnSpc>
              <a:buFont typeface="Arial"/>
              <a:buChar char="•"/>
            </a:pPr>
            <a:r>
              <a:rPr lang="en-US" sz="3262">
                <a:solidFill>
                  <a:srgbClr val="003044"/>
                </a:solidFill>
                <a:latin typeface="Roboto"/>
                <a:ea typeface="Roboto"/>
                <a:cs typeface="Roboto"/>
                <a:sym typeface="Roboto"/>
              </a:rPr>
              <a:t>Name the f</a:t>
            </a:r>
            <a:r>
              <a:rPr lang="en-US" sz="3262">
                <a:solidFill>
                  <a:srgbClr val="003044"/>
                </a:solidFill>
                <a:latin typeface="Roboto"/>
                <a:ea typeface="Roboto"/>
                <a:cs typeface="Roboto"/>
                <a:sym typeface="Roboto"/>
              </a:rPr>
              <a:t>ive Pillars of Belonging.</a:t>
            </a:r>
          </a:p>
          <a:p>
            <a:pPr algn="just" marL="704443" indent="-352222" lvl="1">
              <a:lnSpc>
                <a:spcPts val="4567"/>
              </a:lnSpc>
              <a:buFont typeface="Arial"/>
              <a:buChar char="•"/>
            </a:pPr>
            <a:r>
              <a:rPr lang="en-US" sz="3262">
                <a:solidFill>
                  <a:srgbClr val="003044"/>
                </a:solidFill>
                <a:latin typeface="Roboto"/>
                <a:ea typeface="Roboto"/>
                <a:cs typeface="Roboto"/>
                <a:sym typeface="Roboto"/>
              </a:rPr>
              <a:t>D</a:t>
            </a:r>
            <a:r>
              <a:rPr lang="en-US" sz="3262">
                <a:solidFill>
                  <a:srgbClr val="003044"/>
                </a:solidFill>
                <a:latin typeface="Roboto"/>
                <a:ea typeface="Roboto"/>
                <a:cs typeface="Roboto"/>
                <a:sym typeface="Roboto"/>
              </a:rPr>
              <a:t>ist</a:t>
            </a:r>
            <a:r>
              <a:rPr lang="en-US" sz="3262">
                <a:solidFill>
                  <a:srgbClr val="003044"/>
                </a:solidFill>
                <a:latin typeface="Roboto"/>
                <a:ea typeface="Roboto"/>
                <a:cs typeface="Roboto"/>
                <a:sym typeface="Roboto"/>
              </a:rPr>
              <a:t>ing</a:t>
            </a:r>
            <a:r>
              <a:rPr lang="en-US" sz="3262">
                <a:solidFill>
                  <a:srgbClr val="003044"/>
                </a:solidFill>
                <a:latin typeface="Roboto"/>
                <a:ea typeface="Roboto"/>
                <a:cs typeface="Roboto"/>
                <a:sym typeface="Roboto"/>
              </a:rPr>
              <a:t>ui</a:t>
            </a:r>
            <a:r>
              <a:rPr lang="en-US" sz="3262">
                <a:solidFill>
                  <a:srgbClr val="003044"/>
                </a:solidFill>
                <a:latin typeface="Roboto"/>
                <a:ea typeface="Roboto"/>
                <a:cs typeface="Roboto"/>
                <a:sym typeface="Roboto"/>
              </a:rPr>
              <a:t>sh</a:t>
            </a:r>
            <a:r>
              <a:rPr lang="en-US" sz="3262">
                <a:solidFill>
                  <a:srgbClr val="003044"/>
                </a:solidFill>
                <a:latin typeface="Roboto"/>
                <a:ea typeface="Roboto"/>
                <a:cs typeface="Roboto"/>
                <a:sym typeface="Roboto"/>
              </a:rPr>
              <a:t> state-level and federal-level policy proposals.</a:t>
            </a:r>
          </a:p>
          <a:p>
            <a:pPr algn="just" marL="704443" indent="-352222" lvl="1">
              <a:lnSpc>
                <a:spcPts val="4567"/>
              </a:lnSpc>
              <a:buFont typeface="Arial"/>
              <a:buChar char="•"/>
            </a:pPr>
            <a:r>
              <a:rPr lang="en-US" sz="3262">
                <a:solidFill>
                  <a:srgbClr val="003044"/>
                </a:solidFill>
                <a:latin typeface="Roboto"/>
                <a:ea typeface="Roboto"/>
                <a:cs typeface="Roboto"/>
                <a:sym typeface="Roboto"/>
              </a:rPr>
              <a:t>Use talking points and personal stories respectfully.</a:t>
            </a:r>
          </a:p>
          <a:p>
            <a:pPr algn="just" marL="704443" indent="-352222" lvl="1">
              <a:lnSpc>
                <a:spcPts val="4567"/>
              </a:lnSpc>
              <a:buFont typeface="Arial"/>
              <a:buChar char="•"/>
            </a:pPr>
            <a:r>
              <a:rPr lang="en-US" sz="3262">
                <a:solidFill>
                  <a:srgbClr val="003044"/>
                </a:solidFill>
                <a:latin typeface="Roboto"/>
                <a:ea typeface="Roboto"/>
                <a:cs typeface="Roboto"/>
                <a:sym typeface="Roboto"/>
              </a:rPr>
              <a:t>Identify one action they can take in your community.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2780211" y="885825"/>
            <a:ext cx="12727577" cy="2477082"/>
          </a:xfrm>
          <a:prstGeom prst="rect">
            <a:avLst/>
          </a:prstGeom>
        </p:spPr>
        <p:txBody>
          <a:bodyPr anchor="t" rtlCol="false" tIns="0" lIns="0" bIns="0" rIns="0">
            <a:spAutoFit/>
          </a:bodyPr>
          <a:lstStyle/>
          <a:p>
            <a:pPr algn="ctr">
              <a:lnSpc>
                <a:spcPts val="9934"/>
              </a:lnSpc>
            </a:pPr>
            <a:r>
              <a:rPr lang="en-US" sz="7096">
                <a:solidFill>
                  <a:srgbClr val="003044"/>
                </a:solidFill>
                <a:latin typeface="Roboto"/>
                <a:ea typeface="Roboto"/>
                <a:cs typeface="Roboto"/>
                <a:sym typeface="Roboto"/>
              </a:rPr>
              <a:t>WHO IS</a:t>
            </a:r>
          </a:p>
          <a:p>
            <a:pPr algn="ctr">
              <a:lnSpc>
                <a:spcPts val="9934"/>
              </a:lnSpc>
            </a:pPr>
            <a:r>
              <a:rPr lang="en-US" sz="7096">
                <a:solidFill>
                  <a:srgbClr val="003044"/>
                </a:solidFill>
                <a:latin typeface="Roboto"/>
                <a:ea typeface="Roboto"/>
                <a:cs typeface="Roboto"/>
                <a:sym typeface="Roboto"/>
              </a:rPr>
              <a:t> STRANGERS NO LONGER?</a:t>
            </a:r>
          </a:p>
        </p:txBody>
      </p:sp>
      <p:sp>
        <p:nvSpPr>
          <p:cNvPr name="TextBox 5" id="5"/>
          <p:cNvSpPr txBox="true"/>
          <p:nvPr/>
        </p:nvSpPr>
        <p:spPr>
          <a:xfrm rot="0">
            <a:off x="2317328" y="4213128"/>
            <a:ext cx="13653345" cy="5708324"/>
          </a:xfrm>
          <a:prstGeom prst="rect">
            <a:avLst/>
          </a:prstGeom>
        </p:spPr>
        <p:txBody>
          <a:bodyPr anchor="t" rtlCol="false" tIns="0" lIns="0" bIns="0" rIns="0">
            <a:spAutoFit/>
          </a:bodyPr>
          <a:lstStyle/>
          <a:p>
            <a:pPr algn="ctr">
              <a:lnSpc>
                <a:spcPts val="4567"/>
              </a:lnSpc>
            </a:pPr>
            <a:r>
              <a:rPr lang="en-US" sz="3262">
                <a:solidFill>
                  <a:srgbClr val="003044"/>
                </a:solidFill>
                <a:latin typeface="Roboto"/>
                <a:ea typeface="Roboto"/>
                <a:cs typeface="Roboto"/>
                <a:sym typeface="Roboto"/>
              </a:rPr>
              <a:t>Motivated by our faith’s call to compassion and care for the stranger, Strangers No Longer works to promote the </a:t>
            </a:r>
            <a:r>
              <a:rPr lang="en-US" sz="3262">
                <a:solidFill>
                  <a:srgbClr val="003044"/>
                </a:solidFill>
                <a:latin typeface="Roboto"/>
                <a:ea typeface="Roboto"/>
                <a:cs typeface="Roboto"/>
                <a:sym typeface="Roboto"/>
              </a:rPr>
              <a:t>inclusi</a:t>
            </a:r>
            <a:r>
              <a:rPr lang="en-US" sz="3262">
                <a:solidFill>
                  <a:srgbClr val="003044"/>
                </a:solidFill>
                <a:latin typeface="Roboto"/>
                <a:ea typeface="Roboto"/>
                <a:cs typeface="Roboto"/>
                <a:sym typeface="Roboto"/>
              </a:rPr>
              <a:t>o</a:t>
            </a:r>
            <a:r>
              <a:rPr lang="en-US" sz="3262">
                <a:solidFill>
                  <a:srgbClr val="003044"/>
                </a:solidFill>
                <a:latin typeface="Roboto"/>
                <a:ea typeface="Roboto"/>
                <a:cs typeface="Roboto"/>
                <a:sym typeface="Roboto"/>
              </a:rPr>
              <a:t>n </a:t>
            </a:r>
            <a:r>
              <a:rPr lang="en-US" sz="3262">
                <a:solidFill>
                  <a:srgbClr val="003044"/>
                </a:solidFill>
                <a:latin typeface="Roboto"/>
                <a:ea typeface="Roboto"/>
                <a:cs typeface="Roboto"/>
                <a:sym typeface="Roboto"/>
              </a:rPr>
              <a:t>and</a:t>
            </a:r>
            <a:r>
              <a:rPr lang="en-US" sz="3262">
                <a:solidFill>
                  <a:srgbClr val="003044"/>
                </a:solidFill>
                <a:latin typeface="Roboto"/>
                <a:ea typeface="Roboto"/>
                <a:cs typeface="Roboto"/>
                <a:sym typeface="Roboto"/>
              </a:rPr>
              <a:t> </a:t>
            </a:r>
            <a:r>
              <a:rPr lang="en-US" sz="3262">
                <a:solidFill>
                  <a:srgbClr val="003044"/>
                </a:solidFill>
                <a:latin typeface="Roboto"/>
                <a:ea typeface="Roboto"/>
                <a:cs typeface="Roboto"/>
                <a:sym typeface="Roboto"/>
              </a:rPr>
              <a:t>w</a:t>
            </a:r>
            <a:r>
              <a:rPr lang="en-US" sz="3262">
                <a:solidFill>
                  <a:srgbClr val="003044"/>
                </a:solidFill>
                <a:latin typeface="Roboto"/>
                <a:ea typeface="Roboto"/>
                <a:cs typeface="Roboto"/>
                <a:sym typeface="Roboto"/>
              </a:rPr>
              <a:t>el</a:t>
            </a:r>
            <a:r>
              <a:rPr lang="en-US" sz="3262">
                <a:solidFill>
                  <a:srgbClr val="003044"/>
                </a:solidFill>
                <a:latin typeface="Roboto"/>
                <a:ea typeface="Roboto"/>
                <a:cs typeface="Roboto"/>
                <a:sym typeface="Roboto"/>
              </a:rPr>
              <a:t>l-</a:t>
            </a:r>
            <a:r>
              <a:rPr lang="en-US" sz="3262">
                <a:solidFill>
                  <a:srgbClr val="003044"/>
                </a:solidFill>
                <a:latin typeface="Roboto"/>
                <a:ea typeface="Roboto"/>
                <a:cs typeface="Roboto"/>
                <a:sym typeface="Roboto"/>
              </a:rPr>
              <a:t>b</a:t>
            </a:r>
            <a:r>
              <a:rPr lang="en-US" sz="3262">
                <a:solidFill>
                  <a:srgbClr val="003044"/>
                </a:solidFill>
                <a:latin typeface="Roboto"/>
                <a:ea typeface="Roboto"/>
                <a:cs typeface="Roboto"/>
                <a:sym typeface="Roboto"/>
              </a:rPr>
              <a:t>e</a:t>
            </a:r>
            <a:r>
              <a:rPr lang="en-US" sz="3262">
                <a:solidFill>
                  <a:srgbClr val="003044"/>
                </a:solidFill>
                <a:latin typeface="Roboto"/>
                <a:ea typeface="Roboto"/>
                <a:cs typeface="Roboto"/>
                <a:sym typeface="Roboto"/>
              </a:rPr>
              <a:t>in</a:t>
            </a:r>
            <a:r>
              <a:rPr lang="en-US" sz="3262">
                <a:solidFill>
                  <a:srgbClr val="003044"/>
                </a:solidFill>
                <a:latin typeface="Roboto"/>
                <a:ea typeface="Roboto"/>
                <a:cs typeface="Roboto"/>
                <a:sym typeface="Roboto"/>
              </a:rPr>
              <a:t>g</a:t>
            </a:r>
            <a:r>
              <a:rPr lang="en-US" sz="3262">
                <a:solidFill>
                  <a:srgbClr val="003044"/>
                </a:solidFill>
                <a:latin typeface="Roboto"/>
                <a:ea typeface="Roboto"/>
                <a:cs typeface="Roboto"/>
                <a:sym typeface="Roboto"/>
              </a:rPr>
              <a:t> o</a:t>
            </a:r>
            <a:r>
              <a:rPr lang="en-US" sz="3262">
                <a:solidFill>
                  <a:srgbClr val="003044"/>
                </a:solidFill>
                <a:latin typeface="Roboto"/>
                <a:ea typeface="Roboto"/>
                <a:cs typeface="Roboto"/>
                <a:sym typeface="Roboto"/>
              </a:rPr>
              <a:t>f</a:t>
            </a:r>
            <a:r>
              <a:rPr lang="en-US" sz="3262">
                <a:solidFill>
                  <a:srgbClr val="003044"/>
                </a:solidFill>
                <a:latin typeface="Roboto"/>
                <a:ea typeface="Roboto"/>
                <a:cs typeface="Roboto"/>
                <a:sym typeface="Roboto"/>
              </a:rPr>
              <a:t> i</a:t>
            </a:r>
            <a:r>
              <a:rPr lang="en-US" sz="3262">
                <a:solidFill>
                  <a:srgbClr val="003044"/>
                </a:solidFill>
                <a:latin typeface="Roboto"/>
                <a:ea typeface="Roboto"/>
                <a:cs typeface="Roboto"/>
                <a:sym typeface="Roboto"/>
              </a:rPr>
              <a:t>m</a:t>
            </a:r>
            <a:r>
              <a:rPr lang="en-US" sz="3262">
                <a:solidFill>
                  <a:srgbClr val="003044"/>
                </a:solidFill>
                <a:latin typeface="Roboto"/>
                <a:ea typeface="Roboto"/>
                <a:cs typeface="Roboto"/>
                <a:sym typeface="Roboto"/>
              </a:rPr>
              <a:t>migrants</a:t>
            </a:r>
            <a:r>
              <a:rPr lang="en-US" sz="3262">
                <a:solidFill>
                  <a:srgbClr val="003044"/>
                </a:solidFill>
                <a:latin typeface="Roboto"/>
                <a:ea typeface="Roboto"/>
                <a:cs typeface="Roboto"/>
                <a:sym typeface="Roboto"/>
              </a:rPr>
              <a:t> in Michigan.</a:t>
            </a:r>
          </a:p>
          <a:p>
            <a:pPr algn="ctr">
              <a:lnSpc>
                <a:spcPts val="4567"/>
              </a:lnSpc>
            </a:pPr>
          </a:p>
          <a:p>
            <a:pPr algn="ctr">
              <a:lnSpc>
                <a:spcPts val="4567"/>
              </a:lnSpc>
            </a:pPr>
            <a:r>
              <a:rPr lang="en-US" sz="3262">
                <a:solidFill>
                  <a:srgbClr val="003044"/>
                </a:solidFill>
                <a:latin typeface="Roboto"/>
                <a:ea typeface="Roboto"/>
                <a:cs typeface="Roboto"/>
                <a:sym typeface="Roboto"/>
              </a:rPr>
              <a:t>O</a:t>
            </a:r>
            <a:r>
              <a:rPr lang="en-US" sz="3262">
                <a:solidFill>
                  <a:srgbClr val="003044"/>
                </a:solidFill>
                <a:latin typeface="Roboto"/>
                <a:ea typeface="Roboto"/>
                <a:cs typeface="Roboto"/>
                <a:sym typeface="Roboto"/>
              </a:rPr>
              <a:t>ur </a:t>
            </a:r>
            <a:r>
              <a:rPr lang="en-US" sz="3262">
                <a:solidFill>
                  <a:srgbClr val="003044"/>
                </a:solidFill>
                <a:latin typeface="Roboto"/>
                <a:ea typeface="Roboto"/>
                <a:cs typeface="Roboto"/>
                <a:sym typeface="Roboto"/>
              </a:rPr>
              <a:t>C</a:t>
            </a:r>
            <a:r>
              <a:rPr lang="en-US" sz="3262">
                <a:solidFill>
                  <a:srgbClr val="003044"/>
                </a:solidFill>
                <a:latin typeface="Roboto"/>
                <a:ea typeface="Roboto"/>
                <a:cs typeface="Roboto"/>
                <a:sym typeface="Roboto"/>
              </a:rPr>
              <a:t>i</a:t>
            </a:r>
            <a:r>
              <a:rPr lang="en-US" sz="3262">
                <a:solidFill>
                  <a:srgbClr val="003044"/>
                </a:solidFill>
                <a:latin typeface="Roboto"/>
                <a:ea typeface="Roboto"/>
                <a:cs typeface="Roboto"/>
                <a:sym typeface="Roboto"/>
              </a:rPr>
              <a:t>rcl</a:t>
            </a:r>
            <a:r>
              <a:rPr lang="en-US" sz="3262">
                <a:solidFill>
                  <a:srgbClr val="003044"/>
                </a:solidFill>
                <a:latin typeface="Roboto"/>
                <a:ea typeface="Roboto"/>
                <a:cs typeface="Roboto"/>
                <a:sym typeface="Roboto"/>
              </a:rPr>
              <a:t>e</a:t>
            </a:r>
            <a:r>
              <a:rPr lang="en-US" sz="3262">
                <a:solidFill>
                  <a:srgbClr val="003044"/>
                </a:solidFill>
                <a:latin typeface="Roboto"/>
                <a:ea typeface="Roboto"/>
                <a:cs typeface="Roboto"/>
                <a:sym typeface="Roboto"/>
              </a:rPr>
              <a:t>s of Support </a:t>
            </a:r>
            <a:r>
              <a:rPr lang="en-US" sz="3262">
                <a:solidFill>
                  <a:srgbClr val="003044"/>
                </a:solidFill>
                <a:latin typeface="Roboto"/>
                <a:ea typeface="Roboto"/>
                <a:cs typeface="Roboto"/>
                <a:sym typeface="Roboto"/>
              </a:rPr>
              <a:t>form a statewide network of parishes, high schools, community groups, and local institutions.</a:t>
            </a:r>
          </a:p>
          <a:p>
            <a:pPr algn="ctr">
              <a:lnSpc>
                <a:spcPts val="4567"/>
              </a:lnSpc>
            </a:pPr>
          </a:p>
          <a:p>
            <a:pPr algn="ctr">
              <a:lnSpc>
                <a:spcPts val="4567"/>
              </a:lnSpc>
            </a:pPr>
          </a:p>
          <a:p>
            <a:pPr algn="ctr">
              <a:lnSpc>
                <a:spcPts val="4567"/>
              </a:lnSpc>
            </a:pPr>
          </a:p>
          <a:p>
            <a:pPr algn="ctr">
              <a:lnSpc>
                <a:spcPts val="4567"/>
              </a:lnSpc>
              <a:spcBef>
                <a:spcPct val="0"/>
              </a:spcBef>
            </a:pPr>
            <a:r>
              <a:rPr lang="en-US" sz="3262">
                <a:solidFill>
                  <a:srgbClr val="003044"/>
                </a:solidFill>
                <a:latin typeface="Roboto"/>
                <a:ea typeface="Roboto"/>
                <a:cs typeface="Roboto"/>
                <a:sym typeface="Roboto"/>
              </a:rPr>
              <a:t>﻿</a:t>
            </a:r>
          </a:p>
        </p:txBody>
      </p:sp>
      <p:grpSp>
        <p:nvGrpSpPr>
          <p:cNvPr name="Group 6" id="6"/>
          <p:cNvGrpSpPr/>
          <p:nvPr/>
        </p:nvGrpSpPr>
        <p:grpSpPr>
          <a:xfrm rot="-5400000">
            <a:off x="2909516" y="7818139"/>
            <a:ext cx="492418" cy="2880322"/>
            <a:chOff x="0" y="0"/>
            <a:chExt cx="656558" cy="3840429"/>
          </a:xfrm>
        </p:grpSpPr>
        <p:sp>
          <p:nvSpPr>
            <p:cNvPr name="Freeform 7" id="7"/>
            <p:cNvSpPr/>
            <p:nvPr/>
          </p:nvSpPr>
          <p:spPr>
            <a:xfrm flipH="false" flipV="false" rot="0">
              <a:off x="0" y="2106886"/>
              <a:ext cx="656558" cy="1733542"/>
            </a:xfrm>
            <a:custGeom>
              <a:avLst/>
              <a:gdLst/>
              <a:ahLst/>
              <a:cxnLst/>
              <a:rect r="r" b="b" t="t" l="l"/>
              <a:pathLst>
                <a:path h="1733542" w="656558">
                  <a:moveTo>
                    <a:pt x="0" y="0"/>
                  </a:moveTo>
                  <a:lnTo>
                    <a:pt x="656558" y="0"/>
                  </a:lnTo>
                  <a:lnTo>
                    <a:pt x="656558" y="1733543"/>
                  </a:lnTo>
                  <a:lnTo>
                    <a:pt x="0" y="173354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0" y="0"/>
              <a:ext cx="656558" cy="1733542"/>
            </a:xfrm>
            <a:custGeom>
              <a:avLst/>
              <a:gdLst/>
              <a:ahLst/>
              <a:cxnLst/>
              <a:rect r="r" b="b" t="t" l="l"/>
              <a:pathLst>
                <a:path h="1733542" w="656558">
                  <a:moveTo>
                    <a:pt x="0" y="0"/>
                  </a:moveTo>
                  <a:lnTo>
                    <a:pt x="656558" y="0"/>
                  </a:lnTo>
                  <a:lnTo>
                    <a:pt x="656558" y="1733542"/>
                  </a:lnTo>
                  <a:lnTo>
                    <a:pt x="0" y="173354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9" id="9"/>
          <p:cNvGrpSpPr/>
          <p:nvPr/>
        </p:nvGrpSpPr>
        <p:grpSpPr>
          <a:xfrm rot="-5400000">
            <a:off x="13007638" y="-106661"/>
            <a:ext cx="388201" cy="2270721"/>
            <a:chOff x="0" y="0"/>
            <a:chExt cx="517602" cy="3027628"/>
          </a:xfrm>
        </p:grpSpPr>
        <p:sp>
          <p:nvSpPr>
            <p:cNvPr name="Freeform 10" id="10"/>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12" id="12"/>
          <p:cNvSpPr/>
          <p:nvPr/>
        </p:nvSpPr>
        <p:spPr>
          <a:xfrm flipH="false" flipV="false" rot="0">
            <a:off x="15115441" y="257058"/>
            <a:ext cx="2808688" cy="2808688"/>
          </a:xfrm>
          <a:custGeom>
            <a:avLst/>
            <a:gdLst/>
            <a:ahLst/>
            <a:cxnLst/>
            <a:rect r="r" b="b" t="t" l="l"/>
            <a:pathLst>
              <a:path h="2808688" w="2808688">
                <a:moveTo>
                  <a:pt x="0" y="0"/>
                </a:moveTo>
                <a:lnTo>
                  <a:pt x="2808688" y="0"/>
                </a:lnTo>
                <a:lnTo>
                  <a:pt x="2808688" y="2808689"/>
                </a:lnTo>
                <a:lnTo>
                  <a:pt x="0" y="2808689"/>
                </a:lnTo>
                <a:lnTo>
                  <a:pt x="0" y="0"/>
                </a:lnTo>
                <a:close/>
              </a:path>
            </a:pathLst>
          </a:custGeom>
          <a:blipFill>
            <a:blip r:embed="rId9"/>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686103" y="7443100"/>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2387864" y="1845891"/>
            <a:ext cx="12727577" cy="1219856"/>
          </a:xfrm>
          <a:prstGeom prst="rect">
            <a:avLst/>
          </a:prstGeom>
        </p:spPr>
        <p:txBody>
          <a:bodyPr anchor="t" rtlCol="false" tIns="0" lIns="0" bIns="0" rIns="0">
            <a:spAutoFit/>
          </a:bodyPr>
          <a:lstStyle/>
          <a:p>
            <a:pPr algn="ctr">
              <a:lnSpc>
                <a:spcPts val="9934"/>
              </a:lnSpc>
            </a:pPr>
            <a:r>
              <a:rPr lang="en-US" sz="7096">
                <a:solidFill>
                  <a:srgbClr val="003044"/>
                </a:solidFill>
                <a:latin typeface="Roboto"/>
                <a:ea typeface="Roboto"/>
                <a:cs typeface="Roboto"/>
                <a:sym typeface="Roboto"/>
              </a:rPr>
              <a:t>STRANGERS NO LONGER</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115441" y="257058"/>
            <a:ext cx="2808688" cy="2808688"/>
          </a:xfrm>
          <a:custGeom>
            <a:avLst/>
            <a:gdLst/>
            <a:ahLst/>
            <a:cxnLst/>
            <a:rect r="r" b="b" t="t" l="l"/>
            <a:pathLst>
              <a:path h="2808688" w="2808688">
                <a:moveTo>
                  <a:pt x="0" y="0"/>
                </a:moveTo>
                <a:lnTo>
                  <a:pt x="2808688" y="0"/>
                </a:lnTo>
                <a:lnTo>
                  <a:pt x="2808688" y="2808689"/>
                </a:lnTo>
                <a:lnTo>
                  <a:pt x="0" y="2808689"/>
                </a:lnTo>
                <a:lnTo>
                  <a:pt x="0" y="0"/>
                </a:lnTo>
                <a:close/>
              </a:path>
            </a:pathLst>
          </a:custGeom>
          <a:blipFill>
            <a:blip r:embed="rId8"/>
            <a:stretch>
              <a:fillRect l="0" t="0" r="0" b="0"/>
            </a:stretch>
          </a:blipFill>
        </p:spPr>
      </p:sp>
      <p:grpSp>
        <p:nvGrpSpPr>
          <p:cNvPr name="Group 9" id="9"/>
          <p:cNvGrpSpPr/>
          <p:nvPr/>
        </p:nvGrpSpPr>
        <p:grpSpPr>
          <a:xfrm rot="0">
            <a:off x="1028700" y="4412496"/>
            <a:ext cx="3942477" cy="3942477"/>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18522" t="0" r="-18522" b="0"/>
              </a:stretch>
            </a:blipFill>
          </p:spPr>
        </p:sp>
      </p:grpSp>
      <p:grpSp>
        <p:nvGrpSpPr>
          <p:cNvPr name="Group 11" id="11"/>
          <p:cNvGrpSpPr/>
          <p:nvPr/>
        </p:nvGrpSpPr>
        <p:grpSpPr>
          <a:xfrm rot="0">
            <a:off x="6482145" y="3721880"/>
            <a:ext cx="5323710" cy="532371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16666" t="0" r="-16666" b="0"/>
              </a:stretch>
            </a:blipFill>
          </p:spPr>
        </p:sp>
      </p:grpSp>
      <p:grpSp>
        <p:nvGrpSpPr>
          <p:cNvPr name="Group 13" id="13"/>
          <p:cNvGrpSpPr/>
          <p:nvPr/>
        </p:nvGrpSpPr>
        <p:grpSpPr>
          <a:xfrm rot="0">
            <a:off x="13536550" y="4412496"/>
            <a:ext cx="3942477" cy="3942477"/>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1"/>
              <a:stretch>
                <a:fillRect l="-31012" t="0" r="-31012" b="0"/>
              </a:stretch>
            </a:blipFill>
          </p:spPr>
        </p:sp>
      </p:grpSp>
      <p:sp>
        <p:nvSpPr>
          <p:cNvPr name="TextBox 15" id="15"/>
          <p:cNvSpPr txBox="true"/>
          <p:nvPr/>
        </p:nvSpPr>
        <p:spPr>
          <a:xfrm rot="0">
            <a:off x="0" y="8461624"/>
            <a:ext cx="5970247" cy="976480"/>
          </a:xfrm>
          <a:prstGeom prst="rect">
            <a:avLst/>
          </a:prstGeom>
        </p:spPr>
        <p:txBody>
          <a:bodyPr anchor="t" rtlCol="false" tIns="0" lIns="0" bIns="0" rIns="0">
            <a:spAutoFit/>
          </a:bodyPr>
          <a:lstStyle/>
          <a:p>
            <a:pPr algn="ctr">
              <a:lnSpc>
                <a:spcPts val="3920"/>
              </a:lnSpc>
            </a:pPr>
            <a:r>
              <a:rPr lang="en-US" sz="2800" b="true">
                <a:solidFill>
                  <a:srgbClr val="003044"/>
                </a:solidFill>
                <a:latin typeface="Canva Sans Bold"/>
                <a:ea typeface="Canva Sans Bold"/>
                <a:cs typeface="Canva Sans Bold"/>
                <a:sym typeface="Canva Sans Bold"/>
              </a:rPr>
              <a:t> 30+ Anglo/Citizen Circles of Support</a:t>
            </a:r>
          </a:p>
        </p:txBody>
      </p:sp>
      <p:sp>
        <p:nvSpPr>
          <p:cNvPr name="TextBox 16" id="16"/>
          <p:cNvSpPr txBox="true"/>
          <p:nvPr/>
        </p:nvSpPr>
        <p:spPr>
          <a:xfrm rot="0">
            <a:off x="6239712" y="9201150"/>
            <a:ext cx="5808576" cy="481254"/>
          </a:xfrm>
          <a:prstGeom prst="rect">
            <a:avLst/>
          </a:prstGeom>
        </p:spPr>
        <p:txBody>
          <a:bodyPr anchor="t" rtlCol="false" tIns="0" lIns="0" bIns="0" rIns="0">
            <a:spAutoFit/>
          </a:bodyPr>
          <a:lstStyle/>
          <a:p>
            <a:pPr algn="ctr">
              <a:lnSpc>
                <a:spcPts val="3920"/>
              </a:lnSpc>
            </a:pPr>
            <a:r>
              <a:rPr lang="en-US" sz="2800" b="true">
                <a:solidFill>
                  <a:srgbClr val="003044"/>
                </a:solidFill>
                <a:latin typeface="Canva Sans Bold"/>
                <a:ea typeface="Canva Sans Bold"/>
                <a:cs typeface="Canva Sans Bold"/>
                <a:sym typeface="Canva Sans Bold"/>
              </a:rPr>
              <a:t> 10+ Immigrant Circles of Support</a:t>
            </a:r>
          </a:p>
        </p:txBody>
      </p:sp>
      <p:sp>
        <p:nvSpPr>
          <p:cNvPr name="TextBox 17" id="17"/>
          <p:cNvSpPr txBox="true"/>
          <p:nvPr/>
        </p:nvSpPr>
        <p:spPr>
          <a:xfrm rot="0">
            <a:off x="12829717" y="8457820"/>
            <a:ext cx="5027972" cy="481254"/>
          </a:xfrm>
          <a:prstGeom prst="rect">
            <a:avLst/>
          </a:prstGeom>
        </p:spPr>
        <p:txBody>
          <a:bodyPr anchor="t" rtlCol="false" tIns="0" lIns="0" bIns="0" rIns="0">
            <a:spAutoFit/>
          </a:bodyPr>
          <a:lstStyle/>
          <a:p>
            <a:pPr algn="ctr">
              <a:lnSpc>
                <a:spcPts val="3920"/>
              </a:lnSpc>
            </a:pPr>
            <a:r>
              <a:rPr lang="en-US" sz="2800" b="true">
                <a:solidFill>
                  <a:srgbClr val="003044"/>
                </a:solidFill>
                <a:latin typeface="Canva Sans Bold"/>
                <a:ea typeface="Canva Sans Bold"/>
                <a:cs typeface="Canva Sans Bold"/>
                <a:sym typeface="Canva Sans Bold"/>
              </a:rPr>
              <a:t> 10+ Youth Circles of Support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686103" y="7443100"/>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2616126" y="1845891"/>
            <a:ext cx="12727577" cy="1219856"/>
          </a:xfrm>
          <a:prstGeom prst="rect">
            <a:avLst/>
          </a:prstGeom>
        </p:spPr>
        <p:txBody>
          <a:bodyPr anchor="t" rtlCol="false" tIns="0" lIns="0" bIns="0" rIns="0">
            <a:spAutoFit/>
          </a:bodyPr>
          <a:lstStyle/>
          <a:p>
            <a:pPr algn="ctr">
              <a:lnSpc>
                <a:spcPts val="9934"/>
              </a:lnSpc>
            </a:pPr>
            <a:r>
              <a:rPr lang="en-US" sz="7096">
                <a:solidFill>
                  <a:srgbClr val="003044"/>
                </a:solidFill>
                <a:latin typeface="Roboto"/>
                <a:ea typeface="Roboto"/>
                <a:cs typeface="Roboto"/>
                <a:sym typeface="Roboto"/>
              </a:rPr>
              <a:t>CIRCLE ENGAGEMENT</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115441" y="257058"/>
            <a:ext cx="2808688" cy="2808688"/>
          </a:xfrm>
          <a:custGeom>
            <a:avLst/>
            <a:gdLst/>
            <a:ahLst/>
            <a:cxnLst/>
            <a:rect r="r" b="b" t="t" l="l"/>
            <a:pathLst>
              <a:path h="2808688" w="2808688">
                <a:moveTo>
                  <a:pt x="0" y="0"/>
                </a:moveTo>
                <a:lnTo>
                  <a:pt x="2808688" y="0"/>
                </a:lnTo>
                <a:lnTo>
                  <a:pt x="2808688" y="2808689"/>
                </a:lnTo>
                <a:lnTo>
                  <a:pt x="0" y="2808689"/>
                </a:lnTo>
                <a:lnTo>
                  <a:pt x="0" y="0"/>
                </a:lnTo>
                <a:close/>
              </a:path>
            </a:pathLst>
          </a:custGeom>
          <a:blipFill>
            <a:blip r:embed="rId8"/>
            <a:stretch>
              <a:fillRect l="0" t="0" r="0" b="0"/>
            </a:stretch>
          </a:blipFill>
        </p:spPr>
      </p:sp>
      <p:grpSp>
        <p:nvGrpSpPr>
          <p:cNvPr name="Group 9" id="9"/>
          <p:cNvGrpSpPr>
            <a:grpSpLocks noChangeAspect="true"/>
          </p:cNvGrpSpPr>
          <p:nvPr/>
        </p:nvGrpSpPr>
        <p:grpSpPr>
          <a:xfrm rot="0">
            <a:off x="2616126" y="5409368"/>
            <a:ext cx="3794839" cy="3848932"/>
            <a:chOff x="0" y="0"/>
            <a:chExt cx="11582400" cy="11747500"/>
          </a:xfrm>
        </p:grpSpPr>
        <p:sp>
          <p:nvSpPr>
            <p:cNvPr name="Freeform 10" id="10"/>
            <p:cNvSpPr/>
            <p:nvPr/>
          </p:nvSpPr>
          <p:spPr>
            <a:xfrm flipH="false" flipV="false" rot="0">
              <a:off x="123136" y="244952"/>
              <a:ext cx="11306283" cy="11266943"/>
            </a:xfrm>
            <a:custGeom>
              <a:avLst/>
              <a:gdLst/>
              <a:ahLst/>
              <a:cxnLst/>
              <a:rect r="r" b="b" t="t" l="l"/>
              <a:pathLst>
                <a:path h="11266943" w="11306283">
                  <a:moveTo>
                    <a:pt x="5653142" y="56"/>
                  </a:moveTo>
                  <a:cubicBezTo>
                    <a:pt x="3636485" y="-8971"/>
                    <a:pt x="1769147" y="1062773"/>
                    <a:pt x="758206" y="2809466"/>
                  </a:cubicBezTo>
                  <a:cubicBezTo>
                    <a:pt x="-252735" y="4556159"/>
                    <a:pt x="-252735" y="6710783"/>
                    <a:pt x="758206" y="8457477"/>
                  </a:cubicBezTo>
                  <a:cubicBezTo>
                    <a:pt x="1769147" y="10204170"/>
                    <a:pt x="3636485" y="11275914"/>
                    <a:pt x="5653142" y="11266886"/>
                  </a:cubicBezTo>
                  <a:cubicBezTo>
                    <a:pt x="7669798" y="11275914"/>
                    <a:pt x="9537136" y="10204170"/>
                    <a:pt x="10548077" y="8457477"/>
                  </a:cubicBezTo>
                  <a:cubicBezTo>
                    <a:pt x="11559018" y="6710783"/>
                    <a:pt x="11559018" y="4556159"/>
                    <a:pt x="10548077" y="2809466"/>
                  </a:cubicBezTo>
                  <a:cubicBezTo>
                    <a:pt x="9537136" y="1062773"/>
                    <a:pt x="7669798" y="-8971"/>
                    <a:pt x="5653142" y="56"/>
                  </a:cubicBezTo>
                  <a:close/>
                </a:path>
              </a:pathLst>
            </a:custGeom>
            <a:blipFill>
              <a:blip r:embed="rId9"/>
              <a:stretch>
                <a:fillRect l="-57867" t="0" r="-57867" b="0"/>
              </a:stretch>
            </a:blipFill>
          </p:spPr>
        </p:sp>
        <p:sp>
          <p:nvSpPr>
            <p:cNvPr name="Freeform 11" id="11"/>
            <p:cNvSpPr/>
            <p:nvPr/>
          </p:nvSpPr>
          <p:spPr>
            <a:xfrm flipH="false" flipV="false" rot="0">
              <a:off x="0" y="0"/>
              <a:ext cx="11575567" cy="11745316"/>
            </a:xfrm>
            <a:custGeom>
              <a:avLst/>
              <a:gdLst/>
              <a:ahLst/>
              <a:cxnLst/>
              <a:rect r="r" b="b" t="t" l="l"/>
              <a:pathLst>
                <a:path h="11745316" w="11575567">
                  <a:moveTo>
                    <a:pt x="0" y="0"/>
                  </a:moveTo>
                  <a:lnTo>
                    <a:pt x="11575567" y="0"/>
                  </a:lnTo>
                  <a:lnTo>
                    <a:pt x="11575567" y="11745316"/>
                  </a:lnTo>
                  <a:lnTo>
                    <a:pt x="0" y="11745316"/>
                  </a:lnTo>
                  <a:close/>
                </a:path>
              </a:pathLst>
            </a:custGeom>
            <a:blipFill>
              <a:blip r:embed="rId10"/>
              <a:stretch>
                <a:fillRect l="-272" t="0" r="-272" b="0"/>
              </a:stretch>
            </a:blipFill>
          </p:spPr>
        </p:sp>
      </p:grpSp>
      <p:grpSp>
        <p:nvGrpSpPr>
          <p:cNvPr name="Group 12" id="12"/>
          <p:cNvGrpSpPr>
            <a:grpSpLocks noChangeAspect="true"/>
          </p:cNvGrpSpPr>
          <p:nvPr/>
        </p:nvGrpSpPr>
        <p:grpSpPr>
          <a:xfrm rot="0">
            <a:off x="7204830" y="5559768"/>
            <a:ext cx="3896755" cy="3952301"/>
            <a:chOff x="0" y="0"/>
            <a:chExt cx="11582400" cy="11747500"/>
          </a:xfrm>
        </p:grpSpPr>
        <p:sp>
          <p:nvSpPr>
            <p:cNvPr name="Freeform 13" id="13"/>
            <p:cNvSpPr/>
            <p:nvPr/>
          </p:nvSpPr>
          <p:spPr>
            <a:xfrm flipH="false" flipV="false" rot="0">
              <a:off x="123136" y="244952"/>
              <a:ext cx="11306283" cy="11266943"/>
            </a:xfrm>
            <a:custGeom>
              <a:avLst/>
              <a:gdLst/>
              <a:ahLst/>
              <a:cxnLst/>
              <a:rect r="r" b="b" t="t" l="l"/>
              <a:pathLst>
                <a:path h="11266943" w="11306283">
                  <a:moveTo>
                    <a:pt x="5653142" y="56"/>
                  </a:moveTo>
                  <a:cubicBezTo>
                    <a:pt x="3636485" y="-8971"/>
                    <a:pt x="1769147" y="1062773"/>
                    <a:pt x="758206" y="2809466"/>
                  </a:cubicBezTo>
                  <a:cubicBezTo>
                    <a:pt x="-252735" y="4556159"/>
                    <a:pt x="-252735" y="6710783"/>
                    <a:pt x="758206" y="8457477"/>
                  </a:cubicBezTo>
                  <a:cubicBezTo>
                    <a:pt x="1769147" y="10204170"/>
                    <a:pt x="3636485" y="11275914"/>
                    <a:pt x="5653142" y="11266886"/>
                  </a:cubicBezTo>
                  <a:cubicBezTo>
                    <a:pt x="7669798" y="11275914"/>
                    <a:pt x="9537136" y="10204170"/>
                    <a:pt x="10548077" y="8457477"/>
                  </a:cubicBezTo>
                  <a:cubicBezTo>
                    <a:pt x="11559018" y="6710783"/>
                    <a:pt x="11559018" y="4556159"/>
                    <a:pt x="10548077" y="2809466"/>
                  </a:cubicBezTo>
                  <a:cubicBezTo>
                    <a:pt x="9537136" y="1062773"/>
                    <a:pt x="7669798" y="-8971"/>
                    <a:pt x="5653142" y="56"/>
                  </a:cubicBezTo>
                  <a:close/>
                </a:path>
              </a:pathLst>
            </a:custGeom>
            <a:blipFill>
              <a:blip r:embed="rId11"/>
              <a:stretch>
                <a:fillRect l="-38578" t="0" r="-38578" b="0"/>
              </a:stretch>
            </a:blipFill>
          </p:spPr>
        </p:sp>
        <p:sp>
          <p:nvSpPr>
            <p:cNvPr name="Freeform 14" id="14"/>
            <p:cNvSpPr/>
            <p:nvPr/>
          </p:nvSpPr>
          <p:spPr>
            <a:xfrm flipH="false" flipV="false" rot="0">
              <a:off x="0" y="0"/>
              <a:ext cx="11575567" cy="11745316"/>
            </a:xfrm>
            <a:custGeom>
              <a:avLst/>
              <a:gdLst/>
              <a:ahLst/>
              <a:cxnLst/>
              <a:rect r="r" b="b" t="t" l="l"/>
              <a:pathLst>
                <a:path h="11745316" w="11575567">
                  <a:moveTo>
                    <a:pt x="0" y="0"/>
                  </a:moveTo>
                  <a:lnTo>
                    <a:pt x="11575567" y="0"/>
                  </a:lnTo>
                  <a:lnTo>
                    <a:pt x="11575567" y="11745316"/>
                  </a:lnTo>
                  <a:lnTo>
                    <a:pt x="0" y="11745316"/>
                  </a:lnTo>
                  <a:close/>
                </a:path>
              </a:pathLst>
            </a:custGeom>
            <a:blipFill>
              <a:blip r:embed="rId10"/>
              <a:stretch>
                <a:fillRect l="-272" t="0" r="-272" b="0"/>
              </a:stretch>
            </a:blipFill>
          </p:spPr>
        </p:sp>
      </p:grpSp>
      <p:grpSp>
        <p:nvGrpSpPr>
          <p:cNvPr name="Group 15" id="15"/>
          <p:cNvGrpSpPr>
            <a:grpSpLocks noChangeAspect="true"/>
          </p:cNvGrpSpPr>
          <p:nvPr/>
        </p:nvGrpSpPr>
        <p:grpSpPr>
          <a:xfrm rot="0">
            <a:off x="11892160" y="5409368"/>
            <a:ext cx="3814569" cy="3868943"/>
            <a:chOff x="0" y="0"/>
            <a:chExt cx="11582400" cy="11747500"/>
          </a:xfrm>
        </p:grpSpPr>
        <p:sp>
          <p:nvSpPr>
            <p:cNvPr name="Freeform 16" id="16"/>
            <p:cNvSpPr/>
            <p:nvPr/>
          </p:nvSpPr>
          <p:spPr>
            <a:xfrm flipH="false" flipV="false" rot="0">
              <a:off x="123136" y="244952"/>
              <a:ext cx="11306283" cy="11266943"/>
            </a:xfrm>
            <a:custGeom>
              <a:avLst/>
              <a:gdLst/>
              <a:ahLst/>
              <a:cxnLst/>
              <a:rect r="r" b="b" t="t" l="l"/>
              <a:pathLst>
                <a:path h="11266943" w="11306283">
                  <a:moveTo>
                    <a:pt x="5653142" y="56"/>
                  </a:moveTo>
                  <a:cubicBezTo>
                    <a:pt x="3636485" y="-8971"/>
                    <a:pt x="1769147" y="1062773"/>
                    <a:pt x="758206" y="2809466"/>
                  </a:cubicBezTo>
                  <a:cubicBezTo>
                    <a:pt x="-252735" y="4556159"/>
                    <a:pt x="-252735" y="6710783"/>
                    <a:pt x="758206" y="8457477"/>
                  </a:cubicBezTo>
                  <a:cubicBezTo>
                    <a:pt x="1769147" y="10204170"/>
                    <a:pt x="3636485" y="11275914"/>
                    <a:pt x="5653142" y="11266886"/>
                  </a:cubicBezTo>
                  <a:cubicBezTo>
                    <a:pt x="7669798" y="11275914"/>
                    <a:pt x="9537136" y="10204170"/>
                    <a:pt x="10548077" y="8457477"/>
                  </a:cubicBezTo>
                  <a:cubicBezTo>
                    <a:pt x="11559018" y="6710783"/>
                    <a:pt x="11559018" y="4556159"/>
                    <a:pt x="10548077" y="2809466"/>
                  </a:cubicBezTo>
                  <a:cubicBezTo>
                    <a:pt x="9537136" y="1062773"/>
                    <a:pt x="7669798" y="-8971"/>
                    <a:pt x="5653142" y="56"/>
                  </a:cubicBezTo>
                  <a:close/>
                </a:path>
              </a:pathLst>
            </a:custGeom>
            <a:blipFill>
              <a:blip r:embed="rId12"/>
              <a:stretch>
                <a:fillRect l="-44496" t="0" r="-44496" b="0"/>
              </a:stretch>
            </a:blipFill>
          </p:spPr>
        </p:sp>
        <p:sp>
          <p:nvSpPr>
            <p:cNvPr name="Freeform 17" id="17"/>
            <p:cNvSpPr/>
            <p:nvPr/>
          </p:nvSpPr>
          <p:spPr>
            <a:xfrm flipH="false" flipV="false" rot="0">
              <a:off x="0" y="0"/>
              <a:ext cx="11575567" cy="11745316"/>
            </a:xfrm>
            <a:custGeom>
              <a:avLst/>
              <a:gdLst/>
              <a:ahLst/>
              <a:cxnLst/>
              <a:rect r="r" b="b" t="t" l="l"/>
              <a:pathLst>
                <a:path h="11745316" w="11575567">
                  <a:moveTo>
                    <a:pt x="0" y="0"/>
                  </a:moveTo>
                  <a:lnTo>
                    <a:pt x="11575567" y="0"/>
                  </a:lnTo>
                  <a:lnTo>
                    <a:pt x="11575567" y="11745316"/>
                  </a:lnTo>
                  <a:lnTo>
                    <a:pt x="0" y="11745316"/>
                  </a:lnTo>
                  <a:close/>
                </a:path>
              </a:pathLst>
            </a:custGeom>
            <a:blipFill>
              <a:blip r:embed="rId10"/>
              <a:stretch>
                <a:fillRect l="-272" t="0" r="-272" b="0"/>
              </a:stretch>
            </a:blipFill>
          </p:spPr>
        </p:sp>
      </p:grpSp>
      <p:sp>
        <p:nvSpPr>
          <p:cNvPr name="TextBox 18" id="18"/>
          <p:cNvSpPr txBox="true"/>
          <p:nvPr/>
        </p:nvSpPr>
        <p:spPr>
          <a:xfrm rot="0">
            <a:off x="2460358" y="3889209"/>
            <a:ext cx="13367284" cy="2509558"/>
          </a:xfrm>
          <a:prstGeom prst="rect">
            <a:avLst/>
          </a:prstGeom>
        </p:spPr>
        <p:txBody>
          <a:bodyPr anchor="t" rtlCol="false" tIns="0" lIns="0" bIns="0" rIns="0">
            <a:spAutoFit/>
          </a:bodyPr>
          <a:lstStyle/>
          <a:p>
            <a:pPr algn="ctr">
              <a:lnSpc>
                <a:spcPts val="6579"/>
              </a:lnSpc>
            </a:pPr>
            <a:r>
              <a:rPr lang="en-US" sz="4699">
                <a:solidFill>
                  <a:srgbClr val="003044"/>
                </a:solidFill>
                <a:latin typeface="Roboto"/>
                <a:ea typeface="Roboto"/>
                <a:cs typeface="Roboto"/>
                <a:sym typeface="Roboto"/>
              </a:rPr>
              <a:t> Education   |   Accompaniment    |    Advocacy </a:t>
            </a:r>
          </a:p>
          <a:p>
            <a:pPr algn="ctr">
              <a:lnSpc>
                <a:spcPts val="4479"/>
              </a:lnSpc>
            </a:pPr>
          </a:p>
          <a:p>
            <a:pPr algn="ctr">
              <a:lnSpc>
                <a:spcPts val="4479"/>
              </a:lnSpc>
            </a:pPr>
          </a:p>
          <a:p>
            <a:pPr algn="ctr">
              <a:lnSpc>
                <a:spcPts val="4479"/>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686103" y="7443100"/>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2616126" y="1518528"/>
            <a:ext cx="12727577" cy="1219856"/>
          </a:xfrm>
          <a:prstGeom prst="rect">
            <a:avLst/>
          </a:prstGeom>
        </p:spPr>
        <p:txBody>
          <a:bodyPr anchor="t" rtlCol="false" tIns="0" lIns="0" bIns="0" rIns="0">
            <a:spAutoFit/>
          </a:bodyPr>
          <a:lstStyle/>
          <a:p>
            <a:pPr algn="ctr">
              <a:lnSpc>
                <a:spcPts val="9934"/>
              </a:lnSpc>
            </a:pPr>
            <a:r>
              <a:rPr lang="en-US" sz="7096">
                <a:solidFill>
                  <a:srgbClr val="003044"/>
                </a:solidFill>
                <a:latin typeface="Roboto"/>
                <a:ea typeface="Roboto"/>
                <a:cs typeface="Roboto"/>
                <a:sym typeface="Roboto"/>
              </a:rPr>
              <a:t>POLICY PLATFORM</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8" id="8"/>
          <p:cNvSpPr/>
          <p:nvPr/>
        </p:nvSpPr>
        <p:spPr>
          <a:xfrm flipH="false" flipV="false" rot="0">
            <a:off x="15115441" y="257058"/>
            <a:ext cx="2808688" cy="2808688"/>
          </a:xfrm>
          <a:custGeom>
            <a:avLst/>
            <a:gdLst/>
            <a:ahLst/>
            <a:cxnLst/>
            <a:rect r="r" b="b" t="t" l="l"/>
            <a:pathLst>
              <a:path h="2808688" w="2808688">
                <a:moveTo>
                  <a:pt x="0" y="0"/>
                </a:moveTo>
                <a:lnTo>
                  <a:pt x="2808688" y="0"/>
                </a:lnTo>
                <a:lnTo>
                  <a:pt x="2808688" y="2808689"/>
                </a:lnTo>
                <a:lnTo>
                  <a:pt x="0" y="2808689"/>
                </a:lnTo>
                <a:lnTo>
                  <a:pt x="0" y="0"/>
                </a:lnTo>
                <a:close/>
              </a:path>
            </a:pathLst>
          </a:custGeom>
          <a:blipFill>
            <a:blip r:embed="rId9"/>
            <a:stretch>
              <a:fillRect l="0" t="0" r="0" b="0"/>
            </a:stretch>
          </a:blipFill>
        </p:spPr>
      </p:sp>
      <p:sp>
        <p:nvSpPr>
          <p:cNvPr name="TextBox 9" id="9"/>
          <p:cNvSpPr txBox="true"/>
          <p:nvPr/>
        </p:nvSpPr>
        <p:spPr>
          <a:xfrm rot="0">
            <a:off x="875377" y="2999072"/>
            <a:ext cx="16537246" cy="1916112"/>
          </a:xfrm>
          <a:prstGeom prst="rect">
            <a:avLst/>
          </a:prstGeom>
        </p:spPr>
        <p:txBody>
          <a:bodyPr anchor="t" rtlCol="false" tIns="0" lIns="0" bIns="0" rIns="0">
            <a:spAutoFit/>
          </a:bodyPr>
          <a:lstStyle/>
          <a:p>
            <a:pPr algn="ctr">
              <a:lnSpc>
                <a:spcPts val="5174"/>
              </a:lnSpc>
              <a:spcBef>
                <a:spcPct val="0"/>
              </a:spcBef>
            </a:pPr>
            <a:r>
              <a:rPr lang="en-US" sz="3696">
                <a:solidFill>
                  <a:srgbClr val="003044"/>
                </a:solidFill>
                <a:latin typeface="Roboto"/>
                <a:ea typeface="Roboto"/>
                <a:cs typeface="Roboto"/>
                <a:sym typeface="Roboto"/>
              </a:rPr>
              <a:t>Purpose: To put our faith in action by initiating conversations with fellow parishioners but also political candidates and elected officials, regarding the immigration-related issues that matter most to our communities.</a:t>
            </a:r>
          </a:p>
        </p:txBody>
      </p:sp>
      <p:sp>
        <p:nvSpPr>
          <p:cNvPr name="Freeform 10" id="10"/>
          <p:cNvSpPr/>
          <p:nvPr/>
        </p:nvSpPr>
        <p:spPr>
          <a:xfrm flipH="false" flipV="false" rot="0">
            <a:off x="3035344" y="5353333"/>
            <a:ext cx="12217312" cy="5361564"/>
          </a:xfrm>
          <a:custGeom>
            <a:avLst/>
            <a:gdLst/>
            <a:ahLst/>
            <a:cxnLst/>
            <a:rect r="r" b="b" t="t" l="l"/>
            <a:pathLst>
              <a:path h="5361564" w="12217312">
                <a:moveTo>
                  <a:pt x="0" y="0"/>
                </a:moveTo>
                <a:lnTo>
                  <a:pt x="12217312" y="0"/>
                </a:lnTo>
                <a:lnTo>
                  <a:pt x="12217312" y="5361565"/>
                </a:lnTo>
                <a:lnTo>
                  <a:pt x="0" y="5361565"/>
                </a:lnTo>
                <a:lnTo>
                  <a:pt x="0" y="0"/>
                </a:lnTo>
                <a:close/>
              </a:path>
            </a:pathLst>
          </a:custGeom>
          <a:blipFill>
            <a:blip r:embed="rId10"/>
            <a:stretch>
              <a:fillRect l="0" t="-30503" r="-1753"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686103" y="7443100"/>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2616126" y="1518528"/>
            <a:ext cx="12727577" cy="1219856"/>
          </a:xfrm>
          <a:prstGeom prst="rect">
            <a:avLst/>
          </a:prstGeom>
        </p:spPr>
        <p:txBody>
          <a:bodyPr anchor="t" rtlCol="false" tIns="0" lIns="0" bIns="0" rIns="0">
            <a:spAutoFit/>
          </a:bodyPr>
          <a:lstStyle/>
          <a:p>
            <a:pPr algn="ctr">
              <a:lnSpc>
                <a:spcPts val="9934"/>
              </a:lnSpc>
            </a:pPr>
            <a:r>
              <a:rPr lang="en-US" sz="7096">
                <a:solidFill>
                  <a:srgbClr val="003044"/>
                </a:solidFill>
                <a:latin typeface="Roboto"/>
                <a:ea typeface="Roboto"/>
                <a:cs typeface="Roboto"/>
                <a:sym typeface="Roboto"/>
              </a:rPr>
              <a:t>PLATFORM PREAMBLE</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8" id="8"/>
          <p:cNvSpPr/>
          <p:nvPr/>
        </p:nvSpPr>
        <p:spPr>
          <a:xfrm flipH="false" flipV="false" rot="0">
            <a:off x="15115441" y="257058"/>
            <a:ext cx="2808688" cy="2808688"/>
          </a:xfrm>
          <a:custGeom>
            <a:avLst/>
            <a:gdLst/>
            <a:ahLst/>
            <a:cxnLst/>
            <a:rect r="r" b="b" t="t" l="l"/>
            <a:pathLst>
              <a:path h="2808688" w="2808688">
                <a:moveTo>
                  <a:pt x="0" y="0"/>
                </a:moveTo>
                <a:lnTo>
                  <a:pt x="2808688" y="0"/>
                </a:lnTo>
                <a:lnTo>
                  <a:pt x="2808688" y="2808689"/>
                </a:lnTo>
                <a:lnTo>
                  <a:pt x="0" y="2808689"/>
                </a:lnTo>
                <a:lnTo>
                  <a:pt x="0" y="0"/>
                </a:lnTo>
                <a:close/>
              </a:path>
            </a:pathLst>
          </a:custGeom>
          <a:blipFill>
            <a:blip r:embed="rId9"/>
            <a:stretch>
              <a:fillRect l="0" t="0" r="0" b="0"/>
            </a:stretch>
          </a:blipFill>
        </p:spPr>
      </p:sp>
      <p:sp>
        <p:nvSpPr>
          <p:cNvPr name="TextBox 9" id="9"/>
          <p:cNvSpPr txBox="true"/>
          <p:nvPr/>
        </p:nvSpPr>
        <p:spPr>
          <a:xfrm rot="0">
            <a:off x="875377" y="3322530"/>
            <a:ext cx="16537246" cy="5478496"/>
          </a:xfrm>
          <a:prstGeom prst="rect">
            <a:avLst/>
          </a:prstGeom>
        </p:spPr>
        <p:txBody>
          <a:bodyPr anchor="t" rtlCol="false" tIns="0" lIns="0" bIns="0" rIns="0">
            <a:spAutoFit/>
          </a:bodyPr>
          <a:lstStyle/>
          <a:p>
            <a:pPr algn="l">
              <a:lnSpc>
                <a:spcPts val="3634"/>
              </a:lnSpc>
              <a:spcBef>
                <a:spcPct val="0"/>
              </a:spcBef>
            </a:pPr>
            <a:r>
              <a:rPr lang="en-US" sz="2596" i="true">
                <a:solidFill>
                  <a:srgbClr val="003044"/>
                </a:solidFill>
                <a:latin typeface="Roboto Italics"/>
                <a:ea typeface="Roboto Italics"/>
                <a:cs typeface="Roboto Italics"/>
                <a:sym typeface="Roboto Italics"/>
              </a:rPr>
              <a:t>Through our direct accompaniment of immigrant communities statewide, we have identified five central themes that unite us as one people. These themes are not simply common ground between U.S-born and foreign-born Americans, but rather a declaration of our shared humanity, rooted in solidarity and the common good. For Michigan to be a welcoming state, the following should hold for all families and residents:</a:t>
            </a:r>
          </a:p>
          <a:p>
            <a:pPr algn="l">
              <a:lnSpc>
                <a:spcPts val="3634"/>
              </a:lnSpc>
              <a:spcBef>
                <a:spcPct val="0"/>
              </a:spcBef>
            </a:pPr>
          </a:p>
          <a:p>
            <a:pPr algn="l">
              <a:lnSpc>
                <a:spcPts val="3634"/>
              </a:lnSpc>
              <a:spcBef>
                <a:spcPct val="0"/>
              </a:spcBef>
            </a:pPr>
            <a:r>
              <a:rPr lang="en-US" sz="2596" i="true">
                <a:solidFill>
                  <a:srgbClr val="003044"/>
                </a:solidFill>
                <a:latin typeface="Roboto Italics"/>
                <a:ea typeface="Roboto Italics"/>
                <a:cs typeface="Roboto Italics"/>
                <a:sym typeface="Roboto Italics"/>
              </a:rPr>
              <a:t>Five Pillars of Belonging for a more Welcoming Michigan:</a:t>
            </a:r>
          </a:p>
          <a:p>
            <a:pPr algn="l">
              <a:lnSpc>
                <a:spcPts val="3634"/>
              </a:lnSpc>
              <a:spcBef>
                <a:spcPct val="0"/>
              </a:spcBef>
            </a:pPr>
          </a:p>
          <a:p>
            <a:pPr algn="l">
              <a:lnSpc>
                <a:spcPts val="3634"/>
              </a:lnSpc>
              <a:spcBef>
                <a:spcPct val="0"/>
              </a:spcBef>
            </a:pPr>
            <a:r>
              <a:rPr lang="en-US" sz="2596" i="true">
                <a:solidFill>
                  <a:srgbClr val="003044"/>
                </a:solidFill>
                <a:latin typeface="Roboto Italics"/>
                <a:ea typeface="Roboto Italics"/>
                <a:cs typeface="Roboto Italics"/>
                <a:sym typeface="Roboto Italics"/>
              </a:rPr>
              <a:t>1. Everyone deserves to live without fear of forcible separation. </a:t>
            </a:r>
          </a:p>
          <a:p>
            <a:pPr algn="l">
              <a:lnSpc>
                <a:spcPts val="3634"/>
              </a:lnSpc>
              <a:spcBef>
                <a:spcPct val="0"/>
              </a:spcBef>
            </a:pPr>
            <a:r>
              <a:rPr lang="en-US" sz="2596" i="true">
                <a:solidFill>
                  <a:srgbClr val="003044"/>
                </a:solidFill>
                <a:latin typeface="Roboto Italics"/>
                <a:ea typeface="Roboto Italics"/>
                <a:cs typeface="Roboto Italics"/>
                <a:sym typeface="Roboto Italics"/>
              </a:rPr>
              <a:t>2. Everyone deserves safety and protection.</a:t>
            </a:r>
          </a:p>
          <a:p>
            <a:pPr algn="l">
              <a:lnSpc>
                <a:spcPts val="3634"/>
              </a:lnSpc>
              <a:spcBef>
                <a:spcPct val="0"/>
              </a:spcBef>
            </a:pPr>
            <a:r>
              <a:rPr lang="en-US" sz="2596" i="true">
                <a:solidFill>
                  <a:srgbClr val="003044"/>
                </a:solidFill>
                <a:latin typeface="Roboto Italics"/>
                <a:ea typeface="Roboto Italics"/>
                <a:cs typeface="Roboto Italics"/>
                <a:sym typeface="Roboto Italics"/>
              </a:rPr>
              <a:t>3. Everyone deserves quality community programs and resources.</a:t>
            </a:r>
          </a:p>
          <a:p>
            <a:pPr algn="l">
              <a:lnSpc>
                <a:spcPts val="3634"/>
              </a:lnSpc>
              <a:spcBef>
                <a:spcPct val="0"/>
              </a:spcBef>
            </a:pPr>
            <a:r>
              <a:rPr lang="en-US" sz="2596" i="true">
                <a:solidFill>
                  <a:srgbClr val="003044"/>
                </a:solidFill>
                <a:latin typeface="Roboto Italics"/>
                <a:ea typeface="Roboto Italics"/>
                <a:cs typeface="Roboto Italics"/>
                <a:sym typeface="Roboto Italics"/>
              </a:rPr>
              <a:t>4. Everyone deserves the opportunity to fully participate in civic and economic life.</a:t>
            </a:r>
          </a:p>
          <a:p>
            <a:pPr algn="l">
              <a:lnSpc>
                <a:spcPts val="3634"/>
              </a:lnSpc>
              <a:spcBef>
                <a:spcPct val="0"/>
              </a:spcBef>
            </a:pPr>
            <a:r>
              <a:rPr lang="en-US" sz="2596" i="true">
                <a:solidFill>
                  <a:srgbClr val="003044"/>
                </a:solidFill>
                <a:latin typeface="Roboto Italics"/>
                <a:ea typeface="Roboto Italics"/>
                <a:cs typeface="Roboto Italics"/>
                <a:sym typeface="Roboto Italics"/>
              </a:rPr>
              <a:t>5. Everyone deserves the dignity of due process and constitutional protections.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761386" y="3235971"/>
            <a:ext cx="14765228" cy="3662658"/>
          </a:xfrm>
          <a:prstGeom prst="rect">
            <a:avLst/>
          </a:prstGeom>
        </p:spPr>
        <p:txBody>
          <a:bodyPr anchor="t" rtlCol="false" tIns="0" lIns="0" bIns="0" rIns="0">
            <a:spAutoFit/>
          </a:bodyPr>
          <a:lstStyle/>
          <a:p>
            <a:pPr algn="ctr">
              <a:lnSpc>
                <a:spcPts val="9702"/>
              </a:lnSpc>
            </a:pPr>
            <a:r>
              <a:rPr lang="en-US" sz="6930">
                <a:solidFill>
                  <a:srgbClr val="003044"/>
                </a:solidFill>
                <a:latin typeface="Roboto"/>
                <a:ea typeface="Roboto"/>
                <a:cs typeface="Roboto"/>
                <a:sym typeface="Roboto"/>
              </a:rPr>
              <a:t>EVERYONE DESERVES TO LIVE WITHOUT FEAR OF FORCIBLE SEPARATION.</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271213" y="257058"/>
            <a:ext cx="2808688" cy="2808688"/>
          </a:xfrm>
          <a:custGeom>
            <a:avLst/>
            <a:gdLst/>
            <a:ahLst/>
            <a:cxnLst/>
            <a:rect r="r" b="b" t="t" l="l"/>
            <a:pathLst>
              <a:path h="2808688" w="2808688">
                <a:moveTo>
                  <a:pt x="0" y="0"/>
                </a:moveTo>
                <a:lnTo>
                  <a:pt x="2808689" y="0"/>
                </a:lnTo>
                <a:lnTo>
                  <a:pt x="2808689" y="2808689"/>
                </a:lnTo>
                <a:lnTo>
                  <a:pt x="0" y="2808689"/>
                </a:lnTo>
                <a:lnTo>
                  <a:pt x="0" y="0"/>
                </a:lnTo>
                <a:close/>
              </a:path>
            </a:pathLst>
          </a:custGeom>
          <a:blipFill>
            <a:blip r:embed="rId8"/>
            <a:stretch>
              <a:fillRect l="0" t="0" r="0" b="0"/>
            </a:stretch>
          </a:blipFill>
        </p:spPr>
      </p:sp>
      <p:grpSp>
        <p:nvGrpSpPr>
          <p:cNvPr name="Group 9" id="9"/>
          <p:cNvGrpSpPr/>
          <p:nvPr/>
        </p:nvGrpSpPr>
        <p:grpSpPr>
          <a:xfrm rot="-5400000">
            <a:off x="4331072" y="8463154"/>
            <a:ext cx="388201" cy="2270721"/>
            <a:chOff x="0" y="0"/>
            <a:chExt cx="517602" cy="3027628"/>
          </a:xfrm>
        </p:grpSpPr>
        <p:sp>
          <p:nvSpPr>
            <p:cNvPr name="Freeform 10" id="10"/>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603684" y="-570345"/>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4" id="4"/>
          <p:cNvGrpSpPr/>
          <p:nvPr/>
        </p:nvGrpSpPr>
        <p:grpSpPr>
          <a:xfrm rot="-5400000">
            <a:off x="13007638" y="-106661"/>
            <a:ext cx="388201" cy="2270721"/>
            <a:chOff x="0" y="0"/>
            <a:chExt cx="517602" cy="3027628"/>
          </a:xfrm>
        </p:grpSpPr>
        <p:sp>
          <p:nvSpPr>
            <p:cNvPr name="Freeform 5" id="5"/>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7" id="7"/>
          <p:cNvSpPr/>
          <p:nvPr/>
        </p:nvSpPr>
        <p:spPr>
          <a:xfrm flipH="false" flipV="false" rot="0">
            <a:off x="7325736" y="0"/>
            <a:ext cx="10962264" cy="10287000"/>
          </a:xfrm>
          <a:custGeom>
            <a:avLst/>
            <a:gdLst/>
            <a:ahLst/>
            <a:cxnLst/>
            <a:rect r="r" b="b" t="t" l="l"/>
            <a:pathLst>
              <a:path h="10287000" w="10962264">
                <a:moveTo>
                  <a:pt x="0" y="0"/>
                </a:moveTo>
                <a:lnTo>
                  <a:pt x="10962264" y="0"/>
                </a:lnTo>
                <a:lnTo>
                  <a:pt x="10962264" y="10287000"/>
                </a:lnTo>
                <a:lnTo>
                  <a:pt x="0" y="10287000"/>
                </a:lnTo>
                <a:lnTo>
                  <a:pt x="0" y="0"/>
                </a:lnTo>
                <a:close/>
              </a:path>
            </a:pathLst>
          </a:custGeom>
          <a:blipFill>
            <a:blip r:embed="rId9"/>
            <a:stretch>
              <a:fillRect l="-68" t="-22441" r="-68" b="0"/>
            </a:stretch>
          </a:blipFill>
        </p:spPr>
      </p:sp>
      <p:sp>
        <p:nvSpPr>
          <p:cNvPr name="TextBox 8" id="8"/>
          <p:cNvSpPr txBox="true"/>
          <p:nvPr/>
        </p:nvSpPr>
        <p:spPr>
          <a:xfrm rot="0">
            <a:off x="1401066" y="1732057"/>
            <a:ext cx="5576332" cy="7045721"/>
          </a:xfrm>
          <a:prstGeom prst="rect">
            <a:avLst/>
          </a:prstGeom>
        </p:spPr>
        <p:txBody>
          <a:bodyPr anchor="t" rtlCol="false" tIns="0" lIns="0" bIns="0" rIns="0">
            <a:spAutoFit/>
          </a:bodyPr>
          <a:lstStyle/>
          <a:p>
            <a:pPr algn="l">
              <a:lnSpc>
                <a:spcPts val="4299"/>
              </a:lnSpc>
            </a:pPr>
            <a:r>
              <a:rPr lang="en-US" sz="3071" b="true">
                <a:solidFill>
                  <a:srgbClr val="003044"/>
                </a:solidFill>
                <a:latin typeface="Roboto Bold"/>
                <a:ea typeface="Roboto Bold"/>
                <a:cs typeface="Roboto Bold"/>
                <a:sym typeface="Roboto Bold"/>
              </a:rPr>
              <a:t>Family separation can affect:</a:t>
            </a:r>
          </a:p>
          <a:p>
            <a:pPr algn="l" marL="663097" indent="-331549" lvl="1">
              <a:lnSpc>
                <a:spcPts val="4299"/>
              </a:lnSpc>
              <a:buFont typeface="Arial"/>
              <a:buChar char="•"/>
            </a:pPr>
            <a:r>
              <a:rPr lang="en-US" sz="3071">
                <a:solidFill>
                  <a:srgbClr val="003044"/>
                </a:solidFill>
                <a:latin typeface="Roboto"/>
                <a:ea typeface="Roboto"/>
                <a:cs typeface="Roboto"/>
                <a:sym typeface="Roboto"/>
              </a:rPr>
              <a:t>Parents</a:t>
            </a:r>
          </a:p>
          <a:p>
            <a:pPr algn="l" marL="663097" indent="-331549" lvl="1">
              <a:lnSpc>
                <a:spcPts val="4299"/>
              </a:lnSpc>
              <a:buFont typeface="Arial"/>
              <a:buChar char="•"/>
            </a:pPr>
            <a:r>
              <a:rPr lang="en-US" sz="3071">
                <a:solidFill>
                  <a:srgbClr val="003044"/>
                </a:solidFill>
                <a:latin typeface="Roboto"/>
                <a:ea typeface="Roboto"/>
                <a:cs typeface="Roboto"/>
                <a:sym typeface="Roboto"/>
              </a:rPr>
              <a:t>Children</a:t>
            </a:r>
          </a:p>
          <a:p>
            <a:pPr algn="l" marL="663097" indent="-331549" lvl="1">
              <a:lnSpc>
                <a:spcPts val="4299"/>
              </a:lnSpc>
              <a:buFont typeface="Arial"/>
              <a:buChar char="•"/>
            </a:pPr>
            <a:r>
              <a:rPr lang="en-US" sz="3071">
                <a:solidFill>
                  <a:srgbClr val="003044"/>
                </a:solidFill>
                <a:latin typeface="Roboto"/>
                <a:ea typeface="Roboto"/>
                <a:cs typeface="Roboto"/>
                <a:sym typeface="Roboto"/>
              </a:rPr>
              <a:t>Extended families</a:t>
            </a:r>
          </a:p>
          <a:p>
            <a:pPr algn="l" marL="663097" indent="-331549" lvl="1">
              <a:lnSpc>
                <a:spcPts val="4299"/>
              </a:lnSpc>
              <a:buFont typeface="Arial"/>
              <a:buChar char="•"/>
            </a:pPr>
            <a:r>
              <a:rPr lang="en-US" sz="3071">
                <a:solidFill>
                  <a:srgbClr val="003044"/>
                </a:solidFill>
                <a:latin typeface="Roboto"/>
                <a:ea typeface="Roboto"/>
                <a:cs typeface="Roboto"/>
                <a:sym typeface="Roboto"/>
              </a:rPr>
              <a:t>Schools and neighborhoods</a:t>
            </a:r>
          </a:p>
          <a:p>
            <a:pPr algn="l" marL="663097" indent="-331549" lvl="1">
              <a:lnSpc>
                <a:spcPts val="4299"/>
              </a:lnSpc>
              <a:buFont typeface="Arial"/>
              <a:buChar char="•"/>
            </a:pPr>
            <a:r>
              <a:rPr lang="en-US" sz="3071">
                <a:solidFill>
                  <a:srgbClr val="003044"/>
                </a:solidFill>
                <a:latin typeface="Roboto"/>
                <a:ea typeface="Roboto"/>
                <a:cs typeface="Roboto"/>
                <a:sym typeface="Roboto"/>
              </a:rPr>
              <a:t>Community stability</a:t>
            </a:r>
          </a:p>
          <a:p>
            <a:pPr algn="l">
              <a:lnSpc>
                <a:spcPts val="4299"/>
              </a:lnSpc>
            </a:pPr>
          </a:p>
          <a:p>
            <a:pPr algn="l">
              <a:lnSpc>
                <a:spcPts val="4299"/>
              </a:lnSpc>
            </a:pPr>
            <a:r>
              <a:rPr lang="en-US" sz="3071" b="true">
                <a:solidFill>
                  <a:srgbClr val="003044"/>
                </a:solidFill>
                <a:latin typeface="Roboto Bold"/>
                <a:ea typeface="Roboto Bold"/>
                <a:cs typeface="Roboto Bold"/>
                <a:sym typeface="Roboto Bold"/>
              </a:rPr>
              <a:t>Key M</a:t>
            </a:r>
            <a:r>
              <a:rPr lang="en-US" sz="3071" b="true">
                <a:solidFill>
                  <a:srgbClr val="003044"/>
                </a:solidFill>
                <a:latin typeface="Roboto Bold"/>
                <a:ea typeface="Roboto Bold"/>
                <a:cs typeface="Roboto Bold"/>
                <a:sym typeface="Roboto Bold"/>
              </a:rPr>
              <a:t>essage:</a:t>
            </a:r>
          </a:p>
          <a:p>
            <a:pPr algn="l">
              <a:lnSpc>
                <a:spcPts val="4299"/>
              </a:lnSpc>
            </a:pPr>
            <a:r>
              <a:rPr lang="en-US" sz="3071">
                <a:solidFill>
                  <a:srgbClr val="003044"/>
                </a:solidFill>
                <a:latin typeface="Roboto"/>
                <a:ea typeface="Roboto"/>
                <a:cs typeface="Roboto"/>
                <a:sym typeface="Roboto"/>
              </a:rPr>
              <a:t>Reasonable pathways to citizenship and humane alternatives to detention are necessary.</a:t>
            </a:r>
          </a:p>
          <a:p>
            <a:pPr algn="l">
              <a:lnSpc>
                <a:spcPts val="4299"/>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843150" y="2276394"/>
            <a:ext cx="16897040" cy="7768088"/>
          </a:xfrm>
          <a:prstGeom prst="rect">
            <a:avLst/>
          </a:prstGeom>
        </p:spPr>
        <p:txBody>
          <a:bodyPr anchor="t" rtlCol="false" tIns="0" lIns="0" bIns="0" rIns="0">
            <a:spAutoFit/>
          </a:bodyPr>
          <a:lstStyle/>
          <a:p>
            <a:pPr algn="l">
              <a:lnSpc>
                <a:spcPts val="3879"/>
              </a:lnSpc>
            </a:pPr>
            <a:r>
              <a:rPr lang="en-US" sz="2771" b="true">
                <a:solidFill>
                  <a:srgbClr val="003044"/>
                </a:solidFill>
                <a:latin typeface="Roboto Bold"/>
                <a:ea typeface="Roboto Bold"/>
                <a:cs typeface="Roboto Bold"/>
                <a:sym typeface="Roboto Bold"/>
              </a:rPr>
              <a:t>Pathways to citizenship</a:t>
            </a:r>
          </a:p>
          <a:p>
            <a:pPr algn="l" marL="598329" indent="-299165" lvl="1">
              <a:lnSpc>
                <a:spcPts val="3879"/>
              </a:lnSpc>
              <a:buFont typeface="Arial"/>
              <a:buChar char="•"/>
            </a:pPr>
            <a:r>
              <a:rPr lang="en-US" sz="2771">
                <a:solidFill>
                  <a:srgbClr val="003044"/>
                </a:solidFill>
                <a:latin typeface="Roboto"/>
                <a:ea typeface="Roboto"/>
                <a:cs typeface="Roboto"/>
                <a:sym typeface="Roboto"/>
              </a:rPr>
              <a:t>Provide long-term residents with a realistic process to develop legal status and citizenship.</a:t>
            </a:r>
          </a:p>
          <a:p>
            <a:pPr algn="l" marL="598329" indent="-299165" lvl="1">
              <a:lnSpc>
                <a:spcPts val="3879"/>
              </a:lnSpc>
              <a:buFont typeface="Arial"/>
              <a:buChar char="•"/>
            </a:pPr>
            <a:r>
              <a:rPr lang="en-US" sz="2771">
                <a:solidFill>
                  <a:srgbClr val="003044"/>
                </a:solidFill>
                <a:latin typeface="Roboto"/>
                <a:ea typeface="Roboto"/>
                <a:cs typeface="Roboto"/>
                <a:sym typeface="Roboto"/>
              </a:rPr>
              <a:t>Require applicants to meet clearly defined standards, such as background checks, residence requirements, and other eligibility criteria.</a:t>
            </a:r>
          </a:p>
          <a:p>
            <a:pPr algn="l">
              <a:lnSpc>
                <a:spcPts val="3879"/>
              </a:lnSpc>
            </a:pPr>
          </a:p>
          <a:p>
            <a:pPr algn="l">
              <a:lnSpc>
                <a:spcPts val="3879"/>
              </a:lnSpc>
            </a:pPr>
            <a:r>
              <a:rPr lang="en-US" sz="2771" b="true">
                <a:solidFill>
                  <a:srgbClr val="003044"/>
                </a:solidFill>
                <a:latin typeface="Roboto Bold"/>
                <a:ea typeface="Roboto Bold"/>
                <a:cs typeface="Roboto Bold"/>
                <a:sym typeface="Roboto Bold"/>
              </a:rPr>
              <a:t>Alternatives to detention and removal</a:t>
            </a:r>
          </a:p>
          <a:p>
            <a:pPr algn="l" marL="598329" indent="-299165" lvl="1">
              <a:lnSpc>
                <a:spcPts val="3879"/>
              </a:lnSpc>
              <a:buFont typeface="Arial"/>
              <a:buChar char="•"/>
            </a:pPr>
            <a:r>
              <a:rPr lang="en-US" sz="2771">
                <a:solidFill>
                  <a:srgbClr val="003044"/>
                </a:solidFill>
                <a:latin typeface="Roboto"/>
                <a:ea typeface="Roboto"/>
                <a:cs typeface="Roboto"/>
                <a:sym typeface="Roboto"/>
              </a:rPr>
              <a:t>Create structured compliance options for people with lower-risk immigration cases.</a:t>
            </a:r>
          </a:p>
          <a:p>
            <a:pPr algn="l" marL="598329" indent="-299165" lvl="1">
              <a:lnSpc>
                <a:spcPts val="3879"/>
              </a:lnSpc>
              <a:buFont typeface="Arial"/>
              <a:buChar char="•"/>
            </a:pPr>
            <a:r>
              <a:rPr lang="en-US" sz="2771">
                <a:solidFill>
                  <a:srgbClr val="003044"/>
                </a:solidFill>
                <a:latin typeface="Roboto"/>
                <a:ea typeface="Roboto"/>
                <a:cs typeface="Roboto"/>
                <a:sym typeface="Roboto"/>
              </a:rPr>
              <a:t>Use proportionate consequences (e.g., warnings, compliance corrections, or affordable monetary fines) instead of treating detention or deportation as the only enforcement tools.</a:t>
            </a:r>
          </a:p>
          <a:p>
            <a:pPr algn="l" marL="598329" indent="-299165" lvl="1">
              <a:lnSpc>
                <a:spcPts val="3879"/>
              </a:lnSpc>
              <a:buFont typeface="Arial"/>
              <a:buChar char="•"/>
            </a:pPr>
            <a:r>
              <a:rPr lang="en-US" sz="2771">
                <a:solidFill>
                  <a:srgbClr val="003044"/>
                </a:solidFill>
                <a:latin typeface="Roboto"/>
                <a:ea typeface="Roboto"/>
                <a:cs typeface="Roboto"/>
                <a:sym typeface="Roboto"/>
              </a:rPr>
              <a:t>Help people understand court dates and immigration requirements so they can comply with the process.</a:t>
            </a:r>
          </a:p>
          <a:p>
            <a:pPr algn="l">
              <a:lnSpc>
                <a:spcPts val="3879"/>
              </a:lnSpc>
            </a:pPr>
            <a:r>
              <a:rPr lang="en-US" sz="2771">
                <a:solidFill>
                  <a:srgbClr val="003044"/>
                </a:solidFill>
                <a:latin typeface="Roboto"/>
                <a:ea typeface="Roboto"/>
                <a:cs typeface="Roboto"/>
                <a:sym typeface="Roboto"/>
              </a:rPr>
              <a:t> </a:t>
            </a:r>
          </a:p>
          <a:p>
            <a:pPr algn="l">
              <a:lnSpc>
                <a:spcPts val="3879"/>
              </a:lnSpc>
            </a:pPr>
            <a:r>
              <a:rPr lang="en-US" sz="2771" b="true">
                <a:solidFill>
                  <a:srgbClr val="003044"/>
                </a:solidFill>
                <a:latin typeface="Roboto Bold"/>
                <a:ea typeface="Roboto Bold"/>
                <a:cs typeface="Roboto Bold"/>
                <a:sym typeface="Roboto Bold"/>
              </a:rPr>
              <a:t>Humanitarian protections</a:t>
            </a:r>
          </a:p>
          <a:p>
            <a:pPr algn="l" marL="598329" indent="-299165" lvl="1">
              <a:lnSpc>
                <a:spcPts val="3879"/>
              </a:lnSpc>
              <a:buFont typeface="Arial"/>
              <a:buChar char="•"/>
            </a:pPr>
            <a:r>
              <a:rPr lang="en-US" sz="2771">
                <a:solidFill>
                  <a:srgbClr val="003044"/>
                </a:solidFill>
                <a:latin typeface="Roboto"/>
                <a:ea typeface="Roboto"/>
                <a:cs typeface="Roboto"/>
                <a:sym typeface="Roboto"/>
              </a:rPr>
              <a:t>Provide safe and legal paths to seek protection, ensure humane treatment while cases are pending, &amp; protect people from being returned to unsafe places.</a:t>
            </a:r>
          </a:p>
          <a:p>
            <a:pPr algn="l" marL="598329" indent="-299165" lvl="1">
              <a:lnSpc>
                <a:spcPts val="3879"/>
              </a:lnSpc>
              <a:buFont typeface="Arial"/>
              <a:buChar char="•"/>
            </a:pPr>
            <a:r>
              <a:rPr lang="en-US" sz="2771">
                <a:solidFill>
                  <a:srgbClr val="003044"/>
                </a:solidFill>
                <a:latin typeface="Roboto"/>
                <a:ea typeface="Roboto"/>
                <a:cs typeface="Roboto"/>
                <a:sym typeface="Roboto"/>
              </a:rPr>
              <a:t>Expand access to legal help, interpretation, shelter, health care, and other basic services. </a:t>
            </a:r>
          </a:p>
          <a:p>
            <a:pPr algn="l">
              <a:lnSpc>
                <a:spcPts val="3879"/>
              </a:lnSpc>
            </a:pPr>
          </a:p>
        </p:txBody>
      </p:sp>
      <p:sp>
        <p:nvSpPr>
          <p:cNvPr name="TextBox 5" id="5"/>
          <p:cNvSpPr txBox="true"/>
          <p:nvPr/>
        </p:nvSpPr>
        <p:spPr>
          <a:xfrm rot="0">
            <a:off x="3377321" y="439662"/>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MEANINGFUL FEDERAL IMMIGRATION REFORM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906455" y="2149784"/>
            <a:ext cx="16738778" cy="7768122"/>
          </a:xfrm>
          <a:prstGeom prst="rect">
            <a:avLst/>
          </a:prstGeom>
        </p:spPr>
        <p:txBody>
          <a:bodyPr anchor="t" rtlCol="false" tIns="0" lIns="0" bIns="0" rIns="0">
            <a:spAutoFit/>
          </a:bodyPr>
          <a:lstStyle/>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Due-process protections</a:t>
            </a:r>
          </a:p>
          <a:p>
            <a:pPr algn="l" marL="598042" indent="-299021" lvl="1">
              <a:lnSpc>
                <a:spcPts val="3877"/>
              </a:lnSpc>
              <a:buFont typeface="Arial"/>
              <a:buChar char="•"/>
            </a:pPr>
            <a:r>
              <a:rPr lang="en-US" sz="2769">
                <a:solidFill>
                  <a:srgbClr val="003044"/>
                </a:solidFill>
                <a:latin typeface="Roboto"/>
                <a:ea typeface="Roboto"/>
                <a:cs typeface="Roboto"/>
                <a:sym typeface="Roboto"/>
              </a:rPr>
              <a:t>Guarantee notice of immigration proceedings and the opportunity to present a case.</a:t>
            </a:r>
          </a:p>
          <a:p>
            <a:pPr algn="l" marL="598042" indent="-299021" lvl="1">
              <a:lnSpc>
                <a:spcPts val="3877"/>
              </a:lnSpc>
              <a:buFont typeface="Arial"/>
              <a:buChar char="•"/>
            </a:pPr>
            <a:r>
              <a:rPr lang="en-US" sz="2769">
                <a:solidFill>
                  <a:srgbClr val="003044"/>
                </a:solidFill>
                <a:latin typeface="Roboto"/>
                <a:ea typeface="Roboto"/>
                <a:cs typeface="Roboto"/>
                <a:sym typeface="Roboto"/>
              </a:rPr>
              <a:t>Provide access to immigration judges and meaningful appeals.</a:t>
            </a:r>
          </a:p>
          <a:p>
            <a:pPr algn="l" marL="598042" indent="-299021" lvl="1">
              <a:lnSpc>
                <a:spcPts val="3877"/>
              </a:lnSpc>
              <a:buFont typeface="Arial"/>
              <a:buChar char="•"/>
            </a:pPr>
            <a:r>
              <a:rPr lang="en-US" sz="2769">
                <a:solidFill>
                  <a:srgbClr val="003044"/>
                </a:solidFill>
                <a:latin typeface="Roboto"/>
                <a:ea typeface="Roboto"/>
                <a:cs typeface="Roboto"/>
                <a:sym typeface="Roboto"/>
              </a:rPr>
              <a:t>Ensure timely bond hearings for people who are detained.</a:t>
            </a:r>
          </a:p>
          <a:p>
            <a:pPr algn="l" marL="598042" indent="-299021" lvl="1">
              <a:lnSpc>
                <a:spcPts val="3877"/>
              </a:lnSpc>
              <a:buFont typeface="Arial"/>
              <a:buChar char="•"/>
            </a:pPr>
            <a:r>
              <a:rPr lang="en-US" sz="2769">
                <a:solidFill>
                  <a:srgbClr val="003044"/>
                </a:solidFill>
                <a:latin typeface="Roboto"/>
                <a:ea typeface="Roboto"/>
                <a:cs typeface="Roboto"/>
                <a:sym typeface="Roboto"/>
              </a:rPr>
              <a:t>Improve access to legal counsel and interpreters.</a:t>
            </a:r>
          </a:p>
          <a:p>
            <a:pPr algn="l" marL="598042" indent="-299021" lvl="1">
              <a:lnSpc>
                <a:spcPts val="3877"/>
              </a:lnSpc>
              <a:buFont typeface="Arial"/>
              <a:buChar char="•"/>
            </a:pPr>
            <a:r>
              <a:rPr lang="en-US" sz="2769">
                <a:solidFill>
                  <a:srgbClr val="003044"/>
                </a:solidFill>
                <a:latin typeface="Roboto"/>
                <a:ea typeface="Roboto"/>
                <a:cs typeface="Roboto"/>
                <a:sym typeface="Roboto"/>
              </a:rPr>
              <a:t>Establish oversight and accountability for immigration-enforcement agencies.</a:t>
            </a:r>
          </a:p>
          <a:p>
            <a:pPr algn="l" marL="598042" indent="-299021" lvl="1">
              <a:lnSpc>
                <a:spcPts val="3877"/>
              </a:lnSpc>
              <a:buFont typeface="Arial"/>
              <a:buChar char="•"/>
            </a:pPr>
            <a:r>
              <a:rPr lang="en-US" sz="2769">
                <a:solidFill>
                  <a:srgbClr val="003044"/>
                </a:solidFill>
                <a:latin typeface="Roboto"/>
                <a:ea typeface="Roboto"/>
                <a:cs typeface="Roboto"/>
                <a:sym typeface="Roboto"/>
              </a:rPr>
              <a:t>Prevent profiling, arbitrary detention, family separation, and removal without a fair hearing.</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What this proposal would mean</a:t>
            </a:r>
          </a:p>
          <a:p>
            <a:pPr algn="l" marL="598042" indent="-299021" lvl="1">
              <a:lnSpc>
                <a:spcPts val="3877"/>
              </a:lnSpc>
              <a:buFont typeface="Arial"/>
              <a:buChar char="•"/>
            </a:pPr>
            <a:r>
              <a:rPr lang="en-US" sz="2769">
                <a:solidFill>
                  <a:srgbClr val="003044"/>
                </a:solidFill>
                <a:latin typeface="Roboto"/>
                <a:ea typeface="Roboto"/>
                <a:cs typeface="Roboto"/>
                <a:sym typeface="Roboto"/>
              </a:rPr>
              <a:t>It would not eliminate immigration laws or border controls.</a:t>
            </a:r>
          </a:p>
          <a:p>
            <a:pPr algn="l" marL="598042" indent="-299021" lvl="1">
              <a:lnSpc>
                <a:spcPts val="3877"/>
              </a:lnSpc>
              <a:buFont typeface="Arial"/>
              <a:buChar char="•"/>
            </a:pPr>
            <a:r>
              <a:rPr lang="en-US" sz="2769">
                <a:solidFill>
                  <a:srgbClr val="003044"/>
                </a:solidFill>
                <a:latin typeface="Roboto"/>
                <a:ea typeface="Roboto"/>
                <a:cs typeface="Roboto"/>
                <a:sym typeface="Roboto"/>
              </a:rPr>
              <a:t>It would not guarantee citizenship to every immigrant automatically.</a:t>
            </a:r>
          </a:p>
          <a:p>
            <a:pPr algn="l" marL="598042" indent="-299021" lvl="1">
              <a:lnSpc>
                <a:spcPts val="3877"/>
              </a:lnSpc>
              <a:buFont typeface="Arial"/>
              <a:buChar char="•"/>
            </a:pPr>
            <a:r>
              <a:rPr lang="en-US" sz="2769">
                <a:solidFill>
                  <a:srgbClr val="003044"/>
                </a:solidFill>
                <a:latin typeface="Roboto"/>
                <a:ea typeface="Roboto"/>
                <a:cs typeface="Roboto"/>
                <a:sym typeface="Roboto"/>
              </a:rPr>
              <a:t>It would require clear eligibility standards, background checks, and compliance with the law.</a:t>
            </a:r>
          </a:p>
          <a:p>
            <a:pPr algn="l" marL="598042" indent="-299021" lvl="1">
              <a:lnSpc>
                <a:spcPts val="3877"/>
              </a:lnSpc>
              <a:buFont typeface="Arial"/>
              <a:buChar char="•"/>
            </a:pPr>
            <a:r>
              <a:rPr lang="en-US" sz="2769">
                <a:solidFill>
                  <a:srgbClr val="003044"/>
                </a:solidFill>
                <a:latin typeface="Roboto"/>
                <a:ea typeface="Roboto"/>
                <a:cs typeface="Roboto"/>
                <a:sym typeface="Roboto"/>
              </a:rPr>
              <a:t>It would replace overly harsh, one-size-fits-all enforcement with a more fair, proportional, and accountable system.</a:t>
            </a:r>
          </a:p>
          <a:p>
            <a:pPr algn="l">
              <a:lnSpc>
                <a:spcPts val="3877"/>
              </a:lnSpc>
            </a:pPr>
          </a:p>
        </p:txBody>
      </p:sp>
      <p:sp>
        <p:nvSpPr>
          <p:cNvPr name="TextBox 5" id="5"/>
          <p:cNvSpPr txBox="true"/>
          <p:nvPr/>
        </p:nvSpPr>
        <p:spPr>
          <a:xfrm rot="0">
            <a:off x="3377321" y="439662"/>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MEANINGFUL FEDERAL IMMIGRATION REFORM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910330" y="1772599"/>
            <a:ext cx="14765228" cy="6762950"/>
          </a:xfrm>
          <a:prstGeom prst="rect">
            <a:avLst/>
          </a:prstGeom>
        </p:spPr>
        <p:txBody>
          <a:bodyPr anchor="t" rtlCol="false" tIns="0" lIns="0" bIns="0" rIns="0">
            <a:spAutoFit/>
          </a:bodyPr>
          <a:lstStyle/>
          <a:p>
            <a:pPr algn="ctr">
              <a:lnSpc>
                <a:spcPts val="9702"/>
              </a:lnSpc>
            </a:pPr>
            <a:r>
              <a:rPr lang="en-US" b="true" sz="6930">
                <a:solidFill>
                  <a:srgbClr val="003044"/>
                </a:solidFill>
                <a:latin typeface="Roboto Bold"/>
                <a:ea typeface="Roboto Bold"/>
                <a:cs typeface="Roboto Bold"/>
                <a:sym typeface="Roboto Bold"/>
              </a:rPr>
              <a:t>INTERFAITH PILGRIMAGE:</a:t>
            </a:r>
          </a:p>
          <a:p>
            <a:pPr algn="ctr">
              <a:lnSpc>
                <a:spcPts val="9702"/>
              </a:lnSpc>
            </a:pPr>
            <a:r>
              <a:rPr lang="en-US" b="true" sz="6930">
                <a:solidFill>
                  <a:srgbClr val="003044"/>
                </a:solidFill>
                <a:latin typeface="Roboto Bold"/>
                <a:ea typeface="Roboto Bold"/>
                <a:cs typeface="Roboto Bold"/>
                <a:sym typeface="Roboto Bold"/>
              </a:rPr>
              <a:t>MEETINGS WITH LEGISLATORS</a:t>
            </a:r>
          </a:p>
          <a:p>
            <a:pPr algn="ctr">
              <a:lnSpc>
                <a:spcPts val="9702"/>
              </a:lnSpc>
            </a:pPr>
          </a:p>
          <a:p>
            <a:pPr algn="ctr">
              <a:lnSpc>
                <a:spcPts val="8162"/>
              </a:lnSpc>
            </a:pPr>
            <a:r>
              <a:rPr lang="en-US" sz="5830" i="true">
                <a:solidFill>
                  <a:srgbClr val="003044"/>
                </a:solidFill>
                <a:latin typeface="Roboto Italics"/>
                <a:ea typeface="Roboto Italics"/>
                <a:cs typeface="Roboto Italics"/>
                <a:sym typeface="Roboto Italics"/>
              </a:rPr>
              <a:t>WHAT PLATFORM-RELEVANT BILLS ARE WE ADVOCATING FOR?</a:t>
            </a:r>
          </a:p>
          <a:p>
            <a:pPr algn="ctr">
              <a:lnSpc>
                <a:spcPts val="8162"/>
              </a:lnSpc>
            </a:pP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271213" y="257058"/>
            <a:ext cx="2808688" cy="2808688"/>
          </a:xfrm>
          <a:custGeom>
            <a:avLst/>
            <a:gdLst/>
            <a:ahLst/>
            <a:cxnLst/>
            <a:rect r="r" b="b" t="t" l="l"/>
            <a:pathLst>
              <a:path h="2808688" w="2808688">
                <a:moveTo>
                  <a:pt x="0" y="0"/>
                </a:moveTo>
                <a:lnTo>
                  <a:pt x="2808689" y="0"/>
                </a:lnTo>
                <a:lnTo>
                  <a:pt x="2808689" y="2808689"/>
                </a:lnTo>
                <a:lnTo>
                  <a:pt x="0" y="2808689"/>
                </a:lnTo>
                <a:lnTo>
                  <a:pt x="0" y="0"/>
                </a:lnTo>
                <a:close/>
              </a:path>
            </a:pathLst>
          </a:custGeom>
          <a:blipFill>
            <a:blip r:embed="rId8"/>
            <a:stretch>
              <a:fillRect l="0" t="0" r="0" b="0"/>
            </a:stretch>
          </a:blipFill>
        </p:spPr>
      </p:sp>
      <p:grpSp>
        <p:nvGrpSpPr>
          <p:cNvPr name="Group 9" id="9"/>
          <p:cNvGrpSpPr/>
          <p:nvPr/>
        </p:nvGrpSpPr>
        <p:grpSpPr>
          <a:xfrm rot="-5400000">
            <a:off x="4331072" y="8463154"/>
            <a:ext cx="388201" cy="2270721"/>
            <a:chOff x="0" y="0"/>
            <a:chExt cx="517602" cy="3027628"/>
          </a:xfrm>
        </p:grpSpPr>
        <p:sp>
          <p:nvSpPr>
            <p:cNvPr name="Freeform 10" id="10"/>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761386" y="3732976"/>
            <a:ext cx="14765228" cy="2433895"/>
          </a:xfrm>
          <a:prstGeom prst="rect">
            <a:avLst/>
          </a:prstGeom>
        </p:spPr>
        <p:txBody>
          <a:bodyPr anchor="t" rtlCol="false" tIns="0" lIns="0" bIns="0" rIns="0">
            <a:spAutoFit/>
          </a:bodyPr>
          <a:lstStyle/>
          <a:p>
            <a:pPr algn="ctr">
              <a:lnSpc>
                <a:spcPts val="9702"/>
              </a:lnSpc>
            </a:pPr>
            <a:r>
              <a:rPr lang="en-US" sz="6930">
                <a:solidFill>
                  <a:srgbClr val="003044"/>
                </a:solidFill>
                <a:latin typeface="Roboto"/>
                <a:ea typeface="Roboto"/>
                <a:cs typeface="Roboto"/>
                <a:sym typeface="Roboto"/>
              </a:rPr>
              <a:t>EVERYONE DESERVES SAFETY AND PROTECTION.</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271213" y="257058"/>
            <a:ext cx="2808688" cy="2808688"/>
          </a:xfrm>
          <a:custGeom>
            <a:avLst/>
            <a:gdLst/>
            <a:ahLst/>
            <a:cxnLst/>
            <a:rect r="r" b="b" t="t" l="l"/>
            <a:pathLst>
              <a:path h="2808688" w="2808688">
                <a:moveTo>
                  <a:pt x="0" y="0"/>
                </a:moveTo>
                <a:lnTo>
                  <a:pt x="2808689" y="0"/>
                </a:lnTo>
                <a:lnTo>
                  <a:pt x="2808689" y="2808689"/>
                </a:lnTo>
                <a:lnTo>
                  <a:pt x="0" y="2808689"/>
                </a:lnTo>
                <a:lnTo>
                  <a:pt x="0" y="0"/>
                </a:lnTo>
                <a:close/>
              </a:path>
            </a:pathLst>
          </a:custGeom>
          <a:blipFill>
            <a:blip r:embed="rId8"/>
            <a:stretch>
              <a:fillRect l="0" t="0" r="0" b="0"/>
            </a:stretch>
          </a:blipFill>
        </p:spPr>
      </p:sp>
      <p:grpSp>
        <p:nvGrpSpPr>
          <p:cNvPr name="Group 9" id="9"/>
          <p:cNvGrpSpPr/>
          <p:nvPr/>
        </p:nvGrpSpPr>
        <p:grpSpPr>
          <a:xfrm rot="-5400000">
            <a:off x="4331072" y="8463154"/>
            <a:ext cx="388201" cy="2270721"/>
            <a:chOff x="0" y="0"/>
            <a:chExt cx="517602" cy="3027628"/>
          </a:xfrm>
        </p:grpSpPr>
        <p:sp>
          <p:nvSpPr>
            <p:cNvPr name="Freeform 10" id="10"/>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647496" y="-54113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4" id="4"/>
          <p:cNvGrpSpPr/>
          <p:nvPr/>
        </p:nvGrpSpPr>
        <p:grpSpPr>
          <a:xfrm rot="-5400000">
            <a:off x="13007638" y="-106661"/>
            <a:ext cx="388201" cy="2270721"/>
            <a:chOff x="0" y="0"/>
            <a:chExt cx="517602" cy="3027628"/>
          </a:xfrm>
        </p:grpSpPr>
        <p:sp>
          <p:nvSpPr>
            <p:cNvPr name="Freeform 5" id="5"/>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7" id="7"/>
          <p:cNvSpPr/>
          <p:nvPr/>
        </p:nvSpPr>
        <p:spPr>
          <a:xfrm flipH="false" flipV="false" rot="0">
            <a:off x="8465673" y="0"/>
            <a:ext cx="9926884" cy="10431335"/>
          </a:xfrm>
          <a:custGeom>
            <a:avLst/>
            <a:gdLst/>
            <a:ahLst/>
            <a:cxnLst/>
            <a:rect r="r" b="b" t="t" l="l"/>
            <a:pathLst>
              <a:path h="10431335" w="9926884">
                <a:moveTo>
                  <a:pt x="0" y="0"/>
                </a:moveTo>
                <a:lnTo>
                  <a:pt x="9926884" y="0"/>
                </a:lnTo>
                <a:lnTo>
                  <a:pt x="9926884" y="10431335"/>
                </a:lnTo>
                <a:lnTo>
                  <a:pt x="0" y="10431335"/>
                </a:lnTo>
                <a:lnTo>
                  <a:pt x="0" y="0"/>
                </a:lnTo>
                <a:close/>
              </a:path>
            </a:pathLst>
          </a:custGeom>
          <a:blipFill>
            <a:blip r:embed="rId9"/>
            <a:stretch>
              <a:fillRect l="0" t="0" r="0" b="0"/>
            </a:stretch>
          </a:blipFill>
        </p:spPr>
      </p:sp>
      <p:sp>
        <p:nvSpPr>
          <p:cNvPr name="TextBox 8" id="8"/>
          <p:cNvSpPr txBox="true"/>
          <p:nvPr/>
        </p:nvSpPr>
        <p:spPr>
          <a:xfrm rot="0">
            <a:off x="2088683" y="1156126"/>
            <a:ext cx="6167953" cy="9217123"/>
          </a:xfrm>
          <a:prstGeom prst="rect">
            <a:avLst/>
          </a:prstGeom>
        </p:spPr>
        <p:txBody>
          <a:bodyPr anchor="t" rtlCol="false" tIns="0" lIns="0" bIns="0" rIns="0">
            <a:spAutoFit/>
          </a:bodyPr>
          <a:lstStyle/>
          <a:p>
            <a:pPr algn="l">
              <a:lnSpc>
                <a:spcPts val="4299"/>
              </a:lnSpc>
            </a:pPr>
            <a:r>
              <a:rPr lang="en-US" sz="3071" b="true">
                <a:solidFill>
                  <a:srgbClr val="003044"/>
                </a:solidFill>
                <a:latin typeface="Roboto Bold"/>
                <a:ea typeface="Roboto Bold"/>
                <a:cs typeface="Roboto Bold"/>
                <a:sym typeface="Roboto Bold"/>
              </a:rPr>
              <a:t>Communities are safer when residents can:</a:t>
            </a:r>
          </a:p>
          <a:p>
            <a:pPr algn="l" marL="663097" indent="-331549" lvl="1">
              <a:lnSpc>
                <a:spcPts val="4299"/>
              </a:lnSpc>
              <a:buFont typeface="Arial"/>
              <a:buChar char="•"/>
            </a:pPr>
            <a:r>
              <a:rPr lang="en-US" sz="3071">
                <a:solidFill>
                  <a:srgbClr val="003044"/>
                </a:solidFill>
                <a:latin typeface="Roboto"/>
                <a:ea typeface="Roboto"/>
                <a:cs typeface="Roboto"/>
                <a:sym typeface="Roboto"/>
              </a:rPr>
              <a:t>Report crimes without fear</a:t>
            </a:r>
          </a:p>
          <a:p>
            <a:pPr algn="l" marL="663097" indent="-331549" lvl="1">
              <a:lnSpc>
                <a:spcPts val="4299"/>
              </a:lnSpc>
              <a:buFont typeface="Arial"/>
              <a:buChar char="•"/>
            </a:pPr>
            <a:r>
              <a:rPr lang="en-US" sz="3071">
                <a:solidFill>
                  <a:srgbClr val="003044"/>
                </a:solidFill>
                <a:latin typeface="Roboto"/>
                <a:ea typeface="Roboto"/>
                <a:cs typeface="Roboto"/>
                <a:sym typeface="Roboto"/>
              </a:rPr>
              <a:t>Seek emergency medical care</a:t>
            </a:r>
          </a:p>
          <a:p>
            <a:pPr algn="l" marL="663097" indent="-331549" lvl="1">
              <a:lnSpc>
                <a:spcPts val="4299"/>
              </a:lnSpc>
              <a:buFont typeface="Arial"/>
              <a:buChar char="•"/>
            </a:pPr>
            <a:r>
              <a:rPr lang="en-US" sz="3071">
                <a:solidFill>
                  <a:srgbClr val="003044"/>
                </a:solidFill>
                <a:latin typeface="Roboto"/>
                <a:ea typeface="Roboto"/>
                <a:cs typeface="Roboto"/>
                <a:sym typeface="Roboto"/>
              </a:rPr>
              <a:t>Worship and attend religious services safely</a:t>
            </a:r>
          </a:p>
          <a:p>
            <a:pPr algn="l" marL="663097" indent="-331549" lvl="1">
              <a:lnSpc>
                <a:spcPts val="4299"/>
              </a:lnSpc>
              <a:buFont typeface="Arial"/>
              <a:buChar char="•"/>
            </a:pPr>
            <a:r>
              <a:rPr lang="en-US" sz="3071">
                <a:solidFill>
                  <a:srgbClr val="003044"/>
                </a:solidFill>
                <a:latin typeface="Roboto"/>
                <a:ea typeface="Roboto"/>
                <a:cs typeface="Roboto"/>
                <a:sym typeface="Roboto"/>
              </a:rPr>
              <a:t>Trust local law enforcement</a:t>
            </a:r>
          </a:p>
          <a:p>
            <a:pPr algn="l" marL="663097" indent="-331549" lvl="1">
              <a:lnSpc>
                <a:spcPts val="4299"/>
              </a:lnSpc>
              <a:buFont typeface="Arial"/>
              <a:buChar char="•"/>
            </a:pPr>
            <a:r>
              <a:rPr lang="en-US" sz="3071">
                <a:solidFill>
                  <a:srgbClr val="003044"/>
                </a:solidFill>
                <a:latin typeface="Roboto"/>
                <a:ea typeface="Roboto"/>
                <a:cs typeface="Roboto"/>
                <a:sym typeface="Roboto"/>
              </a:rPr>
              <a:t>Receive help regardless of immigration status</a:t>
            </a:r>
          </a:p>
          <a:p>
            <a:pPr algn="l">
              <a:lnSpc>
                <a:spcPts val="4299"/>
              </a:lnSpc>
            </a:pPr>
          </a:p>
          <a:p>
            <a:pPr algn="l">
              <a:lnSpc>
                <a:spcPts val="4299"/>
              </a:lnSpc>
            </a:pPr>
            <a:r>
              <a:rPr lang="en-US" sz="3071" b="true">
                <a:solidFill>
                  <a:srgbClr val="003044"/>
                </a:solidFill>
                <a:latin typeface="Roboto Bold"/>
                <a:ea typeface="Roboto Bold"/>
                <a:cs typeface="Roboto Bold"/>
                <a:sym typeface="Roboto Bold"/>
              </a:rPr>
              <a:t>Key </a:t>
            </a:r>
            <a:r>
              <a:rPr lang="en-US" sz="3071" b="true">
                <a:solidFill>
                  <a:srgbClr val="003044"/>
                </a:solidFill>
                <a:latin typeface="Roboto Bold"/>
                <a:ea typeface="Roboto Bold"/>
                <a:cs typeface="Roboto Bold"/>
                <a:sym typeface="Roboto Bold"/>
              </a:rPr>
              <a:t>message:</a:t>
            </a:r>
          </a:p>
          <a:p>
            <a:pPr algn="l">
              <a:lnSpc>
                <a:spcPts val="4299"/>
              </a:lnSpc>
            </a:pPr>
            <a:r>
              <a:rPr lang="en-US" sz="3071">
                <a:solidFill>
                  <a:srgbClr val="003044"/>
                </a:solidFill>
                <a:latin typeface="Roboto"/>
                <a:ea typeface="Roboto"/>
                <a:cs typeface="Roboto"/>
                <a:sym typeface="Roboto"/>
              </a:rPr>
              <a:t>Immigration enforcement is primarily a federal responsibility.</a:t>
            </a:r>
          </a:p>
          <a:p>
            <a:pPr algn="l">
              <a:lnSpc>
                <a:spcPts val="4299"/>
              </a:lnSpc>
            </a:pPr>
            <a:r>
              <a:rPr lang="en-US" sz="3071">
                <a:solidFill>
                  <a:srgbClr val="003044"/>
                </a:solidFill>
                <a:latin typeface="Roboto"/>
                <a:ea typeface="Roboto"/>
                <a:cs typeface="Roboto"/>
                <a:sym typeface="Roboto"/>
              </a:rPr>
              <a:t>Local participation can undermine trust in police and make communities less safe.</a:t>
            </a:r>
          </a:p>
          <a:p>
            <a:pPr algn="l">
              <a:lnSpc>
                <a:spcPts val="4299"/>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250710" y="787840"/>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PROHIBITING 287(G) AGREEMENTS</a:t>
            </a:r>
          </a:p>
          <a:p>
            <a:pPr algn="ctr">
              <a:lnSpc>
                <a:spcPts val="7974"/>
              </a:lnSpc>
            </a:pPr>
          </a:p>
        </p:txBody>
      </p:sp>
      <p:sp>
        <p:nvSpPr>
          <p:cNvPr name="TextBox 5" id="5"/>
          <p:cNvSpPr txBox="true"/>
          <p:nvPr/>
        </p:nvSpPr>
        <p:spPr>
          <a:xfrm rot="0">
            <a:off x="933742" y="7137138"/>
            <a:ext cx="16738778" cy="1453530"/>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HB 4941 is currently stuck in the House Committee on Government Operations. </a:t>
            </a:r>
          </a:p>
          <a:p>
            <a:pPr algn="l">
              <a:lnSpc>
                <a:spcPts val="3877"/>
              </a:lnSpc>
            </a:pPr>
            <a:r>
              <a:rPr lang="en-US" sz="2769" b="true">
                <a:solidFill>
                  <a:srgbClr val="003044"/>
                </a:solidFill>
                <a:latin typeface="Roboto Bold"/>
                <a:ea typeface="Roboto Bold"/>
                <a:cs typeface="Roboto Bold"/>
                <a:sym typeface="Roboto Bold"/>
              </a:rPr>
              <a:t>SB 780 is currently stuck in the Senate Committee on Government Operations.</a:t>
            </a:r>
          </a:p>
          <a:p>
            <a:pPr algn="l">
              <a:lnSpc>
                <a:spcPts val="3877"/>
              </a:lnSpc>
            </a:pPr>
          </a:p>
        </p:txBody>
      </p:sp>
      <p:sp>
        <p:nvSpPr>
          <p:cNvPr name="TextBox 6" id="6"/>
          <p:cNvSpPr txBox="true"/>
          <p:nvPr/>
        </p:nvSpPr>
        <p:spPr>
          <a:xfrm rot="0">
            <a:off x="933742" y="3214219"/>
            <a:ext cx="16738778" cy="3396482"/>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HB 4941 - </a:t>
            </a:r>
            <a:r>
              <a:rPr lang="en-US" sz="2769">
                <a:solidFill>
                  <a:srgbClr val="003044"/>
                </a:solidFill>
                <a:latin typeface="Roboto"/>
                <a:ea typeface="Roboto"/>
                <a:cs typeface="Roboto"/>
                <a:sym typeface="Roboto"/>
              </a:rPr>
              <a:t> Prohibits Michigan law enforcement agencies, including state, county, city, village, and township police agencies, from entering into, modifying, or renewing formal immigration-enforcement agreements with federal authorities under Section 287(g) of the Immigration and Nationality Act.</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SB 780 - </a:t>
            </a:r>
            <a:r>
              <a:rPr lang="en-US" sz="2769">
                <a:solidFill>
                  <a:srgbClr val="003044"/>
                </a:solidFill>
                <a:latin typeface="Roboto"/>
                <a:ea typeface="Roboto"/>
                <a:cs typeface="Roboto"/>
                <a:sym typeface="Roboto"/>
              </a:rPr>
              <a:t>Prohibits Michigan law enforcement agencies from entering into, modifying, or renewing 287(g) agreements with federal immigration authorities. It is the Senate counterpart to HB 4941.</a:t>
            </a:r>
          </a:p>
          <a:p>
            <a:pPr algn="l">
              <a:lnSpc>
                <a:spcPts val="3877"/>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874802" y="2624572"/>
            <a:ext cx="16976172" cy="6796646"/>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Why protec</a:t>
            </a:r>
            <a:r>
              <a:rPr lang="en-US" sz="2769" b="true">
                <a:solidFill>
                  <a:srgbClr val="003044"/>
                </a:solidFill>
                <a:latin typeface="Roboto Bold"/>
                <a:ea typeface="Roboto Bold"/>
                <a:cs typeface="Roboto Bold"/>
                <a:sym typeface="Roboto Bold"/>
              </a:rPr>
              <a:t>ted spaces matter</a:t>
            </a:r>
          </a:p>
          <a:p>
            <a:pPr algn="l" marL="598042" indent="-299021" lvl="1">
              <a:lnSpc>
                <a:spcPts val="3877"/>
              </a:lnSpc>
              <a:buFont typeface="Arial"/>
              <a:buChar char="•"/>
            </a:pPr>
            <a:r>
              <a:rPr lang="en-US" sz="2769">
                <a:solidFill>
                  <a:srgbClr val="003044"/>
                </a:solidFill>
                <a:latin typeface="Roboto"/>
                <a:ea typeface="Roboto"/>
                <a:cs typeface="Roboto"/>
                <a:sym typeface="Roboto"/>
              </a:rPr>
              <a:t>Children should be able to attend school without fear of immigration arrest.</a:t>
            </a:r>
          </a:p>
          <a:p>
            <a:pPr algn="l" marL="598042" indent="-299021" lvl="1">
              <a:lnSpc>
                <a:spcPts val="3877"/>
              </a:lnSpc>
              <a:buFont typeface="Arial"/>
              <a:buChar char="•"/>
            </a:pPr>
            <a:r>
              <a:rPr lang="en-US" sz="2769">
                <a:solidFill>
                  <a:srgbClr val="003044"/>
                </a:solidFill>
                <a:latin typeface="Roboto"/>
                <a:ea typeface="Roboto"/>
                <a:cs typeface="Roboto"/>
                <a:sym typeface="Roboto"/>
              </a:rPr>
              <a:t>Patients should be able to seek medical care without avoiding hospitals.</a:t>
            </a:r>
          </a:p>
          <a:p>
            <a:pPr algn="l" marL="598042" indent="-299021" lvl="1">
              <a:lnSpc>
                <a:spcPts val="3877"/>
              </a:lnSpc>
              <a:buFont typeface="Arial"/>
              <a:buChar char="•"/>
            </a:pPr>
            <a:r>
              <a:rPr lang="en-US" sz="2769">
                <a:solidFill>
                  <a:srgbClr val="003044"/>
                </a:solidFill>
                <a:latin typeface="Roboto"/>
                <a:ea typeface="Roboto"/>
                <a:cs typeface="Roboto"/>
                <a:sym typeface="Roboto"/>
              </a:rPr>
              <a:t>People should be able to worship, appear in court, and access victim services safely.</a:t>
            </a:r>
          </a:p>
          <a:p>
            <a:pPr algn="l" marL="598042" indent="-299021" lvl="1">
              <a:lnSpc>
                <a:spcPts val="3877"/>
              </a:lnSpc>
              <a:buFont typeface="Arial"/>
              <a:buChar char="•"/>
            </a:pPr>
            <a:r>
              <a:rPr lang="en-US" sz="2769">
                <a:solidFill>
                  <a:srgbClr val="003044"/>
                </a:solidFill>
                <a:latin typeface="Roboto"/>
                <a:ea typeface="Roboto"/>
                <a:cs typeface="Roboto"/>
                <a:sym typeface="Roboto"/>
              </a:rPr>
              <a:t>Service providers can work with families more effectively when residents trust that seeking help will not expose them to immigration enforcement.</a:t>
            </a:r>
          </a:p>
          <a:p>
            <a:pPr algn="l" marL="598042" indent="-299021" lvl="1">
              <a:lnSpc>
                <a:spcPts val="3877"/>
              </a:lnSpc>
              <a:buFont typeface="Arial"/>
              <a:buChar char="•"/>
            </a:pPr>
            <a:r>
              <a:rPr lang="en-US" sz="2769">
                <a:solidFill>
                  <a:srgbClr val="003044"/>
                </a:solidFill>
                <a:latin typeface="Roboto"/>
                <a:ea typeface="Roboto"/>
                <a:cs typeface="Roboto"/>
                <a:sym typeface="Roboto"/>
              </a:rPr>
              <a:t>The policy reinforces due process, family stability, and access to essential services.</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What the proposal would not do</a:t>
            </a:r>
          </a:p>
          <a:p>
            <a:pPr algn="l" marL="598042" indent="-299021" lvl="1">
              <a:lnSpc>
                <a:spcPts val="3877"/>
              </a:lnSpc>
              <a:buFont typeface="Arial"/>
              <a:buChar char="•"/>
            </a:pPr>
            <a:r>
              <a:rPr lang="en-US" sz="2769">
                <a:solidFill>
                  <a:srgbClr val="003044"/>
                </a:solidFill>
                <a:latin typeface="Roboto"/>
                <a:ea typeface="Roboto"/>
                <a:cs typeface="Roboto"/>
                <a:sym typeface="Roboto"/>
              </a:rPr>
              <a:t>It would not make anyone immune from federal immigration law.</a:t>
            </a:r>
          </a:p>
          <a:p>
            <a:pPr algn="l" marL="598042" indent="-299021" lvl="1">
              <a:lnSpc>
                <a:spcPts val="3877"/>
              </a:lnSpc>
              <a:buFont typeface="Arial"/>
              <a:buChar char="•"/>
            </a:pPr>
            <a:r>
              <a:rPr lang="en-US" sz="2769">
                <a:solidFill>
                  <a:srgbClr val="003044"/>
                </a:solidFill>
                <a:latin typeface="Roboto"/>
                <a:ea typeface="Roboto"/>
                <a:cs typeface="Roboto"/>
                <a:sym typeface="Roboto"/>
              </a:rPr>
              <a:t>It would not prevent ICE from enforcing federal laws outside protected locations.</a:t>
            </a:r>
          </a:p>
          <a:p>
            <a:pPr algn="l" marL="598042" indent="-299021" lvl="1">
              <a:lnSpc>
                <a:spcPts val="3877"/>
              </a:lnSpc>
              <a:buFont typeface="Arial"/>
              <a:buChar char="•"/>
            </a:pPr>
            <a:r>
              <a:rPr lang="en-US" sz="2769">
                <a:solidFill>
                  <a:srgbClr val="003044"/>
                </a:solidFill>
                <a:latin typeface="Roboto"/>
                <a:ea typeface="Roboto"/>
                <a:cs typeface="Roboto"/>
                <a:sym typeface="Roboto"/>
              </a:rPr>
              <a:t>It would not block enforcement when a valid judicial warrant or emergency exception applies.</a:t>
            </a:r>
          </a:p>
          <a:p>
            <a:pPr algn="l" marL="598042" indent="-299021" lvl="1">
              <a:lnSpc>
                <a:spcPts val="3877"/>
              </a:lnSpc>
              <a:buFont typeface="Arial"/>
              <a:buChar char="•"/>
            </a:pPr>
            <a:r>
              <a:rPr lang="en-US" sz="2769">
                <a:solidFill>
                  <a:srgbClr val="003044"/>
                </a:solidFill>
                <a:latin typeface="Roboto"/>
                <a:ea typeface="Roboto"/>
                <a:cs typeface="Roboto"/>
                <a:sym typeface="Roboto"/>
              </a:rPr>
              <a:t>It would not stop local police from responding to crimes, emergencies, or threats to public safety.</a:t>
            </a:r>
          </a:p>
          <a:p>
            <a:pPr algn="l">
              <a:lnSpc>
                <a:spcPts val="3877"/>
              </a:lnSpc>
            </a:pPr>
          </a:p>
        </p:txBody>
      </p:sp>
      <p:sp>
        <p:nvSpPr>
          <p:cNvPr name="TextBox 5" id="5"/>
          <p:cNvSpPr txBox="true"/>
          <p:nvPr/>
        </p:nvSpPr>
        <p:spPr>
          <a:xfrm rot="0">
            <a:off x="3377321" y="439662"/>
            <a:ext cx="12727577" cy="3007978"/>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PROTECTING SENSITIVE SPACES IN MICHIGAN</a:t>
            </a:r>
          </a:p>
          <a:p>
            <a:pPr algn="ctr">
              <a:lnSpc>
                <a:spcPts val="7974"/>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377321" y="439662"/>
            <a:ext cx="12727577" cy="3007978"/>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PROTECTING SENSITIVE SPACES IN MICHIGAN</a:t>
            </a:r>
          </a:p>
          <a:p>
            <a:pPr algn="ctr">
              <a:lnSpc>
                <a:spcPts val="7974"/>
              </a:lnSpc>
            </a:pPr>
          </a:p>
        </p:txBody>
      </p:sp>
      <p:sp>
        <p:nvSpPr>
          <p:cNvPr name="TextBox 5" id="5"/>
          <p:cNvSpPr txBox="true"/>
          <p:nvPr/>
        </p:nvSpPr>
        <p:spPr>
          <a:xfrm rot="0">
            <a:off x="774611" y="8721493"/>
            <a:ext cx="16738778" cy="1453530"/>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SB 508 is currently ready for the Senate Committee of the Whole to bring up and take a vote. </a:t>
            </a:r>
          </a:p>
          <a:p>
            <a:pPr algn="l">
              <a:lnSpc>
                <a:spcPts val="3877"/>
              </a:lnSpc>
            </a:pPr>
            <a:r>
              <a:rPr lang="en-US" sz="2769" b="true">
                <a:solidFill>
                  <a:srgbClr val="003044"/>
                </a:solidFill>
                <a:latin typeface="Roboto Bold"/>
                <a:ea typeface="Roboto Bold"/>
                <a:cs typeface="Roboto Bold"/>
                <a:sym typeface="Roboto Bold"/>
              </a:rPr>
              <a:t>SB 509 is currently in the Civil Rights, Judiciary and Public Safety Committee.</a:t>
            </a:r>
          </a:p>
          <a:p>
            <a:pPr algn="l">
              <a:lnSpc>
                <a:spcPts val="3877"/>
              </a:lnSpc>
            </a:pPr>
            <a:r>
              <a:rPr lang="en-US" sz="2769" b="true">
                <a:solidFill>
                  <a:srgbClr val="003044"/>
                </a:solidFill>
                <a:latin typeface="Roboto Bold"/>
                <a:ea typeface="Roboto Bold"/>
                <a:cs typeface="Roboto Bold"/>
                <a:sym typeface="Roboto Bold"/>
              </a:rPr>
              <a:t>HB 4859 is currently stuck in the House Committee on Government Operations. </a:t>
            </a:r>
          </a:p>
        </p:txBody>
      </p:sp>
      <p:sp>
        <p:nvSpPr>
          <p:cNvPr name="TextBox 6" id="6"/>
          <p:cNvSpPr txBox="true"/>
          <p:nvPr/>
        </p:nvSpPr>
        <p:spPr>
          <a:xfrm rot="0">
            <a:off x="774611" y="2527557"/>
            <a:ext cx="16738778" cy="6310908"/>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HB 4859 - </a:t>
            </a:r>
            <a:r>
              <a:rPr lang="en-US" sz="2769">
                <a:solidFill>
                  <a:srgbClr val="003044"/>
                </a:solidFill>
                <a:latin typeface="Roboto"/>
                <a:ea typeface="Roboto"/>
                <a:cs typeface="Roboto"/>
                <a:sym typeface="Roboto"/>
              </a:rPr>
              <a:t>Restricts immigration enforcement in sensitive locations. Prohibits immigration enforcement actions in specified locations, including educational institutions, hospitals, places of worship, courthouses, and organizations serving vulnerable populations, subject to court-order and imminent-public-safety exceptions.</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SB 508 -</a:t>
            </a:r>
            <a:r>
              <a:rPr lang="en-US" sz="2769">
                <a:solidFill>
                  <a:srgbClr val="003044"/>
                </a:solidFill>
                <a:latin typeface="Roboto"/>
                <a:ea typeface="Roboto"/>
                <a:cs typeface="Roboto"/>
                <a:sym typeface="Roboto"/>
              </a:rPr>
              <a:t> Protects sensitive locations from immigration enforcement. Restricts immigration enforcement actions by federal officers in locations such as schools, hospitals, places of worship, courthouses, and certain service organizations, with exceptions including court orders and imminent threats to public safety.</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SB 509 - </a:t>
            </a:r>
            <a:r>
              <a:rPr lang="en-US" sz="2769">
                <a:solidFill>
                  <a:srgbClr val="003044"/>
                </a:solidFill>
                <a:latin typeface="Roboto"/>
                <a:ea typeface="Roboto"/>
                <a:cs typeface="Roboto"/>
                <a:sym typeface="Roboto"/>
              </a:rPr>
              <a:t>Protects personal information from disclosure for immigration enforcement. Restricts Michigan state agencies and other covered entities from disclosing certain personal information to immigration authorities without a court-issued warrant.</a:t>
            </a:r>
          </a:p>
          <a:p>
            <a:pPr algn="l">
              <a:lnSpc>
                <a:spcPts val="3877"/>
              </a:lnSpc>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761386" y="3406078"/>
            <a:ext cx="14765228" cy="3662658"/>
          </a:xfrm>
          <a:prstGeom prst="rect">
            <a:avLst/>
          </a:prstGeom>
        </p:spPr>
        <p:txBody>
          <a:bodyPr anchor="t" rtlCol="false" tIns="0" lIns="0" bIns="0" rIns="0">
            <a:spAutoFit/>
          </a:bodyPr>
          <a:lstStyle/>
          <a:p>
            <a:pPr algn="ctr">
              <a:lnSpc>
                <a:spcPts val="9702"/>
              </a:lnSpc>
            </a:pPr>
            <a:r>
              <a:rPr lang="en-US" sz="6930">
                <a:solidFill>
                  <a:srgbClr val="003044"/>
                </a:solidFill>
                <a:latin typeface="Roboto"/>
                <a:ea typeface="Roboto"/>
                <a:cs typeface="Roboto"/>
                <a:sym typeface="Roboto"/>
              </a:rPr>
              <a:t>EVERYONE DESERVES QUALITY COMMUNITY PROGRAMS AND RESOURCES.</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271213" y="257058"/>
            <a:ext cx="2808688" cy="2808688"/>
          </a:xfrm>
          <a:custGeom>
            <a:avLst/>
            <a:gdLst/>
            <a:ahLst/>
            <a:cxnLst/>
            <a:rect r="r" b="b" t="t" l="l"/>
            <a:pathLst>
              <a:path h="2808688" w="2808688">
                <a:moveTo>
                  <a:pt x="0" y="0"/>
                </a:moveTo>
                <a:lnTo>
                  <a:pt x="2808689" y="0"/>
                </a:lnTo>
                <a:lnTo>
                  <a:pt x="2808689" y="2808689"/>
                </a:lnTo>
                <a:lnTo>
                  <a:pt x="0" y="2808689"/>
                </a:lnTo>
                <a:lnTo>
                  <a:pt x="0" y="0"/>
                </a:lnTo>
                <a:close/>
              </a:path>
            </a:pathLst>
          </a:custGeom>
          <a:blipFill>
            <a:blip r:embed="rId8"/>
            <a:stretch>
              <a:fillRect l="0" t="0" r="0" b="0"/>
            </a:stretch>
          </a:blipFill>
        </p:spPr>
      </p:sp>
      <p:grpSp>
        <p:nvGrpSpPr>
          <p:cNvPr name="Group 9" id="9"/>
          <p:cNvGrpSpPr/>
          <p:nvPr/>
        </p:nvGrpSpPr>
        <p:grpSpPr>
          <a:xfrm rot="-5400000">
            <a:off x="4331072" y="8463154"/>
            <a:ext cx="388201" cy="2270721"/>
            <a:chOff x="0" y="0"/>
            <a:chExt cx="517602" cy="3027628"/>
          </a:xfrm>
        </p:grpSpPr>
        <p:sp>
          <p:nvSpPr>
            <p:cNvPr name="Freeform 10" id="10"/>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545267" y="-54113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4" id="4"/>
          <p:cNvGrpSpPr/>
          <p:nvPr/>
        </p:nvGrpSpPr>
        <p:grpSpPr>
          <a:xfrm rot="-5400000">
            <a:off x="13007638" y="-106661"/>
            <a:ext cx="388201" cy="2270721"/>
            <a:chOff x="0" y="0"/>
            <a:chExt cx="517602" cy="3027628"/>
          </a:xfrm>
        </p:grpSpPr>
        <p:sp>
          <p:nvSpPr>
            <p:cNvPr name="Freeform 5" id="5"/>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7" id="7"/>
          <p:cNvSpPr/>
          <p:nvPr/>
        </p:nvSpPr>
        <p:spPr>
          <a:xfrm flipH="false" flipV="false" rot="0">
            <a:off x="8291799" y="0"/>
            <a:ext cx="9996201" cy="10287000"/>
          </a:xfrm>
          <a:custGeom>
            <a:avLst/>
            <a:gdLst/>
            <a:ahLst/>
            <a:cxnLst/>
            <a:rect r="r" b="b" t="t" l="l"/>
            <a:pathLst>
              <a:path h="10287000" w="9996201">
                <a:moveTo>
                  <a:pt x="0" y="0"/>
                </a:moveTo>
                <a:lnTo>
                  <a:pt x="9996201" y="0"/>
                </a:lnTo>
                <a:lnTo>
                  <a:pt x="9996201" y="10287000"/>
                </a:lnTo>
                <a:lnTo>
                  <a:pt x="0" y="10287000"/>
                </a:lnTo>
                <a:lnTo>
                  <a:pt x="0" y="0"/>
                </a:lnTo>
                <a:close/>
              </a:path>
            </a:pathLst>
          </a:custGeom>
          <a:blipFill>
            <a:blip r:embed="rId9"/>
            <a:stretch>
              <a:fillRect l="0" t="0" r="0" b="0"/>
            </a:stretch>
          </a:blipFill>
        </p:spPr>
      </p:sp>
      <p:sp>
        <p:nvSpPr>
          <p:cNvPr name="TextBox 8" id="8"/>
          <p:cNvSpPr txBox="true"/>
          <p:nvPr/>
        </p:nvSpPr>
        <p:spPr>
          <a:xfrm rot="0">
            <a:off x="1634732" y="1863495"/>
            <a:ext cx="5693165" cy="7588572"/>
          </a:xfrm>
          <a:prstGeom prst="rect">
            <a:avLst/>
          </a:prstGeom>
        </p:spPr>
        <p:txBody>
          <a:bodyPr anchor="t" rtlCol="false" tIns="0" lIns="0" bIns="0" rIns="0">
            <a:spAutoFit/>
          </a:bodyPr>
          <a:lstStyle/>
          <a:p>
            <a:pPr algn="l">
              <a:lnSpc>
                <a:spcPts val="4299"/>
              </a:lnSpc>
            </a:pPr>
            <a:r>
              <a:rPr lang="en-US" sz="3071" b="true">
                <a:solidFill>
                  <a:srgbClr val="003044"/>
                </a:solidFill>
                <a:latin typeface="Roboto Bold"/>
                <a:ea typeface="Roboto Bold"/>
                <a:cs typeface="Roboto Bold"/>
                <a:sym typeface="Roboto Bold"/>
              </a:rPr>
              <a:t>Welcoming communities invest in:</a:t>
            </a:r>
          </a:p>
          <a:p>
            <a:pPr algn="l" marL="663097" indent="-331549" lvl="1">
              <a:lnSpc>
                <a:spcPts val="4299"/>
              </a:lnSpc>
              <a:buFont typeface="Arial"/>
              <a:buChar char="•"/>
            </a:pPr>
            <a:r>
              <a:rPr lang="en-US" sz="3071">
                <a:solidFill>
                  <a:srgbClr val="003044"/>
                </a:solidFill>
                <a:latin typeface="Roboto"/>
                <a:ea typeface="Roboto"/>
                <a:cs typeface="Roboto"/>
                <a:sym typeface="Roboto"/>
              </a:rPr>
              <a:t>Cr</a:t>
            </a:r>
            <a:r>
              <a:rPr lang="en-US" sz="3071">
                <a:solidFill>
                  <a:srgbClr val="003044"/>
                </a:solidFill>
                <a:latin typeface="Roboto"/>
                <a:ea typeface="Roboto"/>
                <a:cs typeface="Roboto"/>
                <a:sym typeface="Roboto"/>
              </a:rPr>
              <a:t>oss-cultural communication</a:t>
            </a:r>
          </a:p>
          <a:p>
            <a:pPr algn="l" marL="663097" indent="-331549" lvl="1">
              <a:lnSpc>
                <a:spcPts val="4299"/>
              </a:lnSpc>
              <a:buFont typeface="Arial"/>
              <a:buChar char="•"/>
            </a:pPr>
            <a:r>
              <a:rPr lang="en-US" sz="3071">
                <a:solidFill>
                  <a:srgbClr val="003044"/>
                </a:solidFill>
                <a:latin typeface="Roboto"/>
                <a:ea typeface="Roboto"/>
                <a:cs typeface="Roboto"/>
                <a:sym typeface="Roboto"/>
              </a:rPr>
              <a:t>Language access</a:t>
            </a:r>
          </a:p>
          <a:p>
            <a:pPr algn="l" marL="663097" indent="-331549" lvl="1">
              <a:lnSpc>
                <a:spcPts val="4299"/>
              </a:lnSpc>
              <a:buFont typeface="Arial"/>
              <a:buChar char="•"/>
            </a:pPr>
            <a:r>
              <a:rPr lang="en-US" sz="3071">
                <a:solidFill>
                  <a:srgbClr val="003044"/>
                </a:solidFill>
                <a:latin typeface="Roboto"/>
                <a:ea typeface="Roboto"/>
                <a:cs typeface="Roboto"/>
                <a:sym typeface="Roboto"/>
              </a:rPr>
              <a:t>Anti-discriminatory trainings</a:t>
            </a:r>
          </a:p>
          <a:p>
            <a:pPr algn="l" marL="663097" indent="-331549" lvl="1">
              <a:lnSpc>
                <a:spcPts val="4299"/>
              </a:lnSpc>
              <a:buFont typeface="Arial"/>
              <a:buChar char="•"/>
            </a:pPr>
            <a:r>
              <a:rPr lang="en-US" sz="3071">
                <a:solidFill>
                  <a:srgbClr val="003044"/>
                </a:solidFill>
                <a:latin typeface="Roboto"/>
                <a:ea typeface="Roboto"/>
                <a:cs typeface="Roboto"/>
                <a:sym typeface="Roboto"/>
              </a:rPr>
              <a:t>New American integration</a:t>
            </a:r>
          </a:p>
          <a:p>
            <a:pPr algn="l" marL="663097" indent="-331549" lvl="1">
              <a:lnSpc>
                <a:spcPts val="4299"/>
              </a:lnSpc>
              <a:buFont typeface="Arial"/>
              <a:buChar char="•"/>
            </a:pPr>
            <a:r>
              <a:rPr lang="en-US" sz="3071">
                <a:solidFill>
                  <a:srgbClr val="003044"/>
                </a:solidFill>
                <a:latin typeface="Roboto"/>
                <a:ea typeface="Roboto"/>
                <a:cs typeface="Roboto"/>
                <a:sym typeface="Roboto"/>
              </a:rPr>
              <a:t>Community-based support</a:t>
            </a:r>
          </a:p>
          <a:p>
            <a:pPr algn="l" marL="663097" indent="-331549" lvl="1">
              <a:lnSpc>
                <a:spcPts val="4299"/>
              </a:lnSpc>
              <a:buFont typeface="Arial"/>
              <a:buChar char="•"/>
            </a:pPr>
            <a:r>
              <a:rPr lang="en-US" sz="3071">
                <a:solidFill>
                  <a:srgbClr val="003044"/>
                </a:solidFill>
                <a:latin typeface="Roboto"/>
                <a:ea typeface="Roboto"/>
                <a:cs typeface="Roboto"/>
                <a:sym typeface="Roboto"/>
              </a:rPr>
              <a:t>Economic opportunity</a:t>
            </a:r>
          </a:p>
          <a:p>
            <a:pPr algn="l">
              <a:lnSpc>
                <a:spcPts val="4299"/>
              </a:lnSpc>
            </a:pPr>
          </a:p>
          <a:p>
            <a:pPr algn="l">
              <a:lnSpc>
                <a:spcPts val="4299"/>
              </a:lnSpc>
            </a:pPr>
            <a:r>
              <a:rPr lang="en-US" sz="3071" b="true">
                <a:solidFill>
                  <a:srgbClr val="003044"/>
                </a:solidFill>
                <a:latin typeface="Roboto Bold"/>
                <a:ea typeface="Roboto Bold"/>
                <a:cs typeface="Roboto Bold"/>
                <a:sym typeface="Roboto Bold"/>
              </a:rPr>
              <a:t>Key </a:t>
            </a:r>
            <a:r>
              <a:rPr lang="en-US" sz="3071" b="true">
                <a:solidFill>
                  <a:srgbClr val="003044"/>
                </a:solidFill>
                <a:latin typeface="Roboto Bold"/>
                <a:ea typeface="Roboto Bold"/>
                <a:cs typeface="Roboto Bold"/>
                <a:sym typeface="Roboto Bold"/>
              </a:rPr>
              <a:t>message:</a:t>
            </a:r>
          </a:p>
          <a:p>
            <a:pPr algn="l">
              <a:lnSpc>
                <a:spcPts val="4299"/>
              </a:lnSpc>
            </a:pPr>
            <a:r>
              <a:rPr lang="en-US" sz="3071">
                <a:solidFill>
                  <a:srgbClr val="003044"/>
                </a:solidFill>
                <a:latin typeface="Roboto"/>
                <a:ea typeface="Roboto"/>
                <a:cs typeface="Roboto"/>
                <a:sym typeface="Roboto"/>
              </a:rPr>
              <a:t>Just and effective p</a:t>
            </a:r>
            <a:r>
              <a:rPr lang="en-US" sz="3071">
                <a:solidFill>
                  <a:srgbClr val="003044"/>
                </a:solidFill>
                <a:latin typeface="Roboto"/>
                <a:ea typeface="Roboto"/>
                <a:cs typeface="Roboto"/>
                <a:sym typeface="Roboto"/>
              </a:rPr>
              <a:t>ublic programs help everyone participate and thrive.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774611" y="2672051"/>
            <a:ext cx="16738778" cy="7282384"/>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Role</a:t>
            </a:r>
            <a:r>
              <a:rPr lang="en-US" sz="2769" b="true">
                <a:solidFill>
                  <a:srgbClr val="003044"/>
                </a:solidFill>
                <a:latin typeface="Roboto Bold"/>
                <a:ea typeface="Roboto Bold"/>
                <a:cs typeface="Roboto Bold"/>
                <a:sym typeface="Roboto Bold"/>
              </a:rPr>
              <a:t> of MCOLES</a:t>
            </a:r>
          </a:p>
          <a:p>
            <a:pPr algn="l" marL="598042" indent="-299021" lvl="1">
              <a:lnSpc>
                <a:spcPts val="3877"/>
              </a:lnSpc>
              <a:buFont typeface="Arial"/>
              <a:buChar char="•"/>
            </a:pPr>
            <a:r>
              <a:rPr lang="en-US" sz="2769">
                <a:solidFill>
                  <a:srgbClr val="003044"/>
                </a:solidFill>
                <a:latin typeface="Roboto"/>
                <a:ea typeface="Roboto"/>
                <a:cs typeface="Roboto"/>
                <a:sym typeface="Roboto"/>
              </a:rPr>
              <a:t>M</a:t>
            </a:r>
            <a:r>
              <a:rPr lang="en-US" sz="2769">
                <a:solidFill>
                  <a:srgbClr val="003044"/>
                </a:solidFill>
                <a:latin typeface="Roboto"/>
                <a:ea typeface="Roboto"/>
                <a:cs typeface="Roboto"/>
                <a:sym typeface="Roboto"/>
              </a:rPr>
              <a:t>COLES establishes statewide standards for the recruitment, training, licensing, and continuing education of Michigan law-enforcement officers.</a:t>
            </a:r>
          </a:p>
          <a:p>
            <a:pPr algn="l" marL="598042" indent="-299021" lvl="1">
              <a:lnSpc>
                <a:spcPts val="3877"/>
              </a:lnSpc>
              <a:buFont typeface="Arial"/>
              <a:buChar char="•"/>
            </a:pPr>
            <a:r>
              <a:rPr lang="en-US" sz="2769">
                <a:solidFill>
                  <a:srgbClr val="003044"/>
                </a:solidFill>
                <a:latin typeface="Roboto"/>
                <a:ea typeface="Roboto"/>
                <a:cs typeface="Roboto"/>
                <a:sym typeface="Roboto"/>
              </a:rPr>
              <a:t>State funding would allow MCOLES to develop consistent training and guidance </a:t>
            </a:r>
            <a:r>
              <a:rPr lang="en-US" sz="2769">
                <a:solidFill>
                  <a:srgbClr val="003044"/>
                </a:solidFill>
                <a:latin typeface="Roboto"/>
                <a:ea typeface="Roboto"/>
                <a:cs typeface="Roboto"/>
                <a:sym typeface="Roboto"/>
              </a:rPr>
              <a:t>for state and local agencies.</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Core training areas</a:t>
            </a:r>
          </a:p>
          <a:p>
            <a:pPr algn="l" marL="598042" indent="-299021" lvl="1">
              <a:lnSpc>
                <a:spcPts val="3877"/>
              </a:lnSpc>
              <a:buFont typeface="Arial"/>
              <a:buChar char="•"/>
            </a:pPr>
            <a:r>
              <a:rPr lang="en-US" b="true" sz="2769">
                <a:solidFill>
                  <a:srgbClr val="003044"/>
                </a:solidFill>
                <a:latin typeface="Roboto Bold"/>
                <a:ea typeface="Roboto Bold"/>
                <a:cs typeface="Roboto Bold"/>
                <a:sym typeface="Roboto Bold"/>
              </a:rPr>
              <a:t>Immigrant rights</a:t>
            </a:r>
          </a:p>
          <a:p>
            <a:pPr algn="l" marL="1196085" indent="-398695" lvl="2">
              <a:lnSpc>
                <a:spcPts val="3877"/>
              </a:lnSpc>
              <a:buFont typeface="Arial"/>
              <a:buChar char="⚬"/>
            </a:pPr>
            <a:r>
              <a:rPr lang="en-US" sz="2769">
                <a:solidFill>
                  <a:srgbClr val="003044"/>
                </a:solidFill>
                <a:latin typeface="Roboto"/>
                <a:ea typeface="Roboto"/>
                <a:cs typeface="Roboto"/>
                <a:sym typeface="Roboto"/>
              </a:rPr>
              <a:t>Constitutional protections</a:t>
            </a:r>
          </a:p>
          <a:p>
            <a:pPr algn="l" marL="1196085" indent="-398695" lvl="2">
              <a:lnSpc>
                <a:spcPts val="3877"/>
              </a:lnSpc>
              <a:buFont typeface="Arial"/>
              <a:buChar char="⚬"/>
            </a:pPr>
            <a:r>
              <a:rPr lang="en-US" sz="2769">
                <a:solidFill>
                  <a:srgbClr val="003044"/>
                </a:solidFill>
                <a:latin typeface="Roboto"/>
                <a:ea typeface="Roboto"/>
                <a:cs typeface="Roboto"/>
                <a:sym typeface="Roboto"/>
              </a:rPr>
              <a:t>Rights during traffic stops, questioning, searches, and detention</a:t>
            </a:r>
          </a:p>
          <a:p>
            <a:pPr algn="l" marL="1196085" indent="-398695" lvl="2">
              <a:lnSpc>
                <a:spcPts val="3877"/>
              </a:lnSpc>
              <a:buFont typeface="Arial"/>
              <a:buChar char="⚬"/>
            </a:pPr>
            <a:r>
              <a:rPr lang="en-US" sz="2769">
                <a:solidFill>
                  <a:srgbClr val="003044"/>
                </a:solidFill>
                <a:latin typeface="Roboto"/>
                <a:ea typeface="Roboto"/>
                <a:cs typeface="Roboto"/>
                <a:sym typeface="Roboto"/>
              </a:rPr>
              <a:t>Limits on local police involvement in federal civil immigration enforcement</a:t>
            </a:r>
          </a:p>
          <a:p>
            <a:pPr algn="l" marL="1196085" indent="-398695" lvl="2">
              <a:lnSpc>
                <a:spcPts val="3877"/>
              </a:lnSpc>
              <a:buFont typeface="Arial"/>
              <a:buChar char="⚬"/>
            </a:pPr>
            <a:r>
              <a:rPr lang="en-US" sz="2769">
                <a:solidFill>
                  <a:srgbClr val="003044"/>
                </a:solidFill>
                <a:latin typeface="Roboto"/>
                <a:ea typeface="Roboto"/>
                <a:cs typeface="Roboto"/>
                <a:sym typeface="Roboto"/>
              </a:rPr>
              <a:t>Distinction between criminal investigations and immigration matters</a:t>
            </a:r>
          </a:p>
          <a:p>
            <a:pPr algn="l" marL="1196085" indent="-398695" lvl="2">
              <a:lnSpc>
                <a:spcPts val="3877"/>
              </a:lnSpc>
              <a:buFont typeface="Arial"/>
              <a:buChar char="⚬"/>
            </a:pPr>
            <a:r>
              <a:rPr lang="en-US" sz="2769">
                <a:solidFill>
                  <a:srgbClr val="003044"/>
                </a:solidFill>
                <a:latin typeface="Roboto"/>
                <a:ea typeface="Roboto"/>
                <a:cs typeface="Roboto"/>
                <a:sym typeface="Roboto"/>
              </a:rPr>
              <a:t>Appropriate use of interpreters and language-access services</a:t>
            </a:r>
          </a:p>
          <a:p>
            <a:pPr algn="l">
              <a:lnSpc>
                <a:spcPts val="3877"/>
              </a:lnSpc>
            </a:pPr>
          </a:p>
          <a:p>
            <a:pPr algn="l">
              <a:lnSpc>
                <a:spcPts val="3877"/>
              </a:lnSpc>
            </a:pPr>
          </a:p>
        </p:txBody>
      </p:sp>
      <p:sp>
        <p:nvSpPr>
          <p:cNvPr name="TextBox 5" id="5"/>
          <p:cNvSpPr txBox="true"/>
          <p:nvPr/>
        </p:nvSpPr>
        <p:spPr>
          <a:xfrm rot="0">
            <a:off x="2665138" y="423835"/>
            <a:ext cx="14484293" cy="3007978"/>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TRAINING MICHIGAN LAW ENFORCEMENT ON IMMIGRANT RIGHTS</a:t>
            </a:r>
          </a:p>
          <a:p>
            <a:pPr algn="ctr">
              <a:lnSpc>
                <a:spcPts val="7974"/>
              </a:lnSpc>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774611" y="3146839"/>
            <a:ext cx="16738778" cy="6796646"/>
          </a:xfrm>
          <a:prstGeom prst="rect">
            <a:avLst/>
          </a:prstGeom>
        </p:spPr>
        <p:txBody>
          <a:bodyPr anchor="t" rtlCol="false" tIns="0" lIns="0" bIns="0" rIns="0">
            <a:spAutoFit/>
          </a:bodyPr>
          <a:lstStyle/>
          <a:p>
            <a:pPr algn="l" marL="598042" indent="-299021" lvl="1">
              <a:lnSpc>
                <a:spcPts val="3877"/>
              </a:lnSpc>
              <a:buFont typeface="Arial"/>
              <a:buChar char="•"/>
            </a:pPr>
            <a:r>
              <a:rPr lang="en-US" b="true" sz="2769">
                <a:solidFill>
                  <a:srgbClr val="003044"/>
                </a:solidFill>
                <a:latin typeface="Roboto Bold"/>
                <a:ea typeface="Roboto Bold"/>
                <a:cs typeface="Roboto Bold"/>
                <a:sym typeface="Roboto Bold"/>
              </a:rPr>
              <a:t>De-</a:t>
            </a:r>
            <a:r>
              <a:rPr lang="en-US" b="true" sz="2769">
                <a:solidFill>
                  <a:srgbClr val="003044"/>
                </a:solidFill>
                <a:latin typeface="Roboto Bold"/>
                <a:ea typeface="Roboto Bold"/>
                <a:cs typeface="Roboto Bold"/>
                <a:sym typeface="Roboto Bold"/>
              </a:rPr>
              <a:t>escalation</a:t>
            </a:r>
          </a:p>
          <a:p>
            <a:pPr algn="l" marL="1196085" indent="-398695" lvl="2">
              <a:lnSpc>
                <a:spcPts val="3877"/>
              </a:lnSpc>
              <a:buFont typeface="Arial"/>
              <a:buChar char="⚬"/>
            </a:pPr>
            <a:r>
              <a:rPr lang="en-US" sz="2769">
                <a:solidFill>
                  <a:srgbClr val="003044"/>
                </a:solidFill>
                <a:latin typeface="Roboto"/>
                <a:ea typeface="Roboto"/>
                <a:cs typeface="Roboto"/>
                <a:sym typeface="Roboto"/>
              </a:rPr>
              <a:t>Techniques for reducing fear, confusion, and conflict</a:t>
            </a:r>
          </a:p>
          <a:p>
            <a:pPr algn="l" marL="1196085" indent="-398695" lvl="2">
              <a:lnSpc>
                <a:spcPts val="3877"/>
              </a:lnSpc>
              <a:buFont typeface="Arial"/>
              <a:buChar char="⚬"/>
            </a:pPr>
            <a:r>
              <a:rPr lang="en-US" sz="2769">
                <a:solidFill>
                  <a:srgbClr val="003044"/>
                </a:solidFill>
                <a:latin typeface="Roboto"/>
                <a:ea typeface="Roboto"/>
                <a:cs typeface="Roboto"/>
                <a:sym typeface="Roboto"/>
              </a:rPr>
              <a:t>Trauma-informed responses for refugees and surviv</a:t>
            </a:r>
            <a:r>
              <a:rPr lang="en-US" sz="2769">
                <a:solidFill>
                  <a:srgbClr val="003044"/>
                </a:solidFill>
                <a:latin typeface="Roboto"/>
                <a:ea typeface="Roboto"/>
                <a:cs typeface="Roboto"/>
                <a:sym typeface="Roboto"/>
              </a:rPr>
              <a:t>ors of violence</a:t>
            </a:r>
          </a:p>
          <a:p>
            <a:pPr algn="l" marL="1196085" indent="-398695" lvl="2">
              <a:lnSpc>
                <a:spcPts val="3877"/>
              </a:lnSpc>
              <a:buFont typeface="Arial"/>
              <a:buChar char="⚬"/>
            </a:pPr>
            <a:r>
              <a:rPr lang="en-US" sz="2769">
                <a:solidFill>
                  <a:srgbClr val="003044"/>
                </a:solidFill>
                <a:latin typeface="Roboto"/>
                <a:ea typeface="Roboto"/>
                <a:cs typeface="Roboto"/>
                <a:sym typeface="Roboto"/>
              </a:rPr>
              <a:t>Safer approaches during encounters involving language barriers or cultural misunderstandings</a:t>
            </a:r>
          </a:p>
          <a:p>
            <a:pPr algn="l">
              <a:lnSpc>
                <a:spcPts val="3877"/>
              </a:lnSpc>
            </a:pPr>
          </a:p>
          <a:p>
            <a:pPr algn="l" marL="598042" indent="-299021" lvl="1">
              <a:lnSpc>
                <a:spcPts val="3877"/>
              </a:lnSpc>
              <a:buFont typeface="Arial"/>
              <a:buChar char="•"/>
            </a:pPr>
            <a:r>
              <a:rPr lang="en-US" b="true" sz="2769">
                <a:solidFill>
                  <a:srgbClr val="003044"/>
                </a:solidFill>
                <a:latin typeface="Roboto Bold"/>
                <a:ea typeface="Roboto Bold"/>
                <a:cs typeface="Roboto Bold"/>
                <a:sym typeface="Roboto Bold"/>
              </a:rPr>
              <a:t>Guidance on federal immigration enforcement</a:t>
            </a:r>
          </a:p>
          <a:p>
            <a:pPr algn="l" marL="1196085" indent="-398695" lvl="2">
              <a:lnSpc>
                <a:spcPts val="3877"/>
              </a:lnSpc>
              <a:buFont typeface="Arial"/>
              <a:buChar char="⚬"/>
            </a:pPr>
            <a:r>
              <a:rPr lang="en-US" sz="2769">
                <a:solidFill>
                  <a:srgbClr val="003044"/>
                </a:solidFill>
                <a:latin typeface="Roboto"/>
                <a:ea typeface="Roboto"/>
                <a:cs typeface="Roboto"/>
                <a:sym typeface="Roboto"/>
              </a:rPr>
              <a:t>Explain the difference between a judicial warrant and an administrative immigration document.</a:t>
            </a:r>
          </a:p>
          <a:p>
            <a:pPr algn="l" marL="1196085" indent="-398695" lvl="2">
              <a:lnSpc>
                <a:spcPts val="3877"/>
              </a:lnSpc>
              <a:buFont typeface="Arial"/>
              <a:buChar char="⚬"/>
            </a:pPr>
            <a:r>
              <a:rPr lang="en-US" sz="2769">
                <a:solidFill>
                  <a:srgbClr val="003044"/>
                </a:solidFill>
                <a:latin typeface="Roboto"/>
                <a:ea typeface="Roboto"/>
                <a:cs typeface="Roboto"/>
                <a:sym typeface="Roboto"/>
              </a:rPr>
              <a:t>Clarify agency procedures for:</a:t>
            </a:r>
          </a:p>
          <a:p>
            <a:pPr algn="l" marL="1794127" indent="-448532" lvl="3">
              <a:lnSpc>
                <a:spcPts val="3877"/>
              </a:lnSpc>
              <a:buFont typeface="Arial"/>
              <a:buChar char="￭"/>
            </a:pPr>
            <a:r>
              <a:rPr lang="en-US" sz="2769">
                <a:solidFill>
                  <a:srgbClr val="003044"/>
                </a:solidFill>
                <a:latin typeface="Roboto"/>
                <a:ea typeface="Roboto"/>
                <a:cs typeface="Roboto"/>
                <a:sym typeface="Roboto"/>
              </a:rPr>
              <a:t>Requests for information</a:t>
            </a:r>
          </a:p>
          <a:p>
            <a:pPr algn="l" marL="1794127" indent="-448532" lvl="3">
              <a:lnSpc>
                <a:spcPts val="3877"/>
              </a:lnSpc>
              <a:buFont typeface="Arial"/>
              <a:buChar char="￭"/>
            </a:pPr>
            <a:r>
              <a:rPr lang="en-US" sz="2769">
                <a:solidFill>
                  <a:srgbClr val="003044"/>
                </a:solidFill>
                <a:latin typeface="Roboto"/>
                <a:ea typeface="Roboto"/>
                <a:cs typeface="Roboto"/>
                <a:sym typeface="Roboto"/>
              </a:rPr>
              <a:t>Detainers and custody transfers</a:t>
            </a:r>
          </a:p>
          <a:p>
            <a:pPr algn="l" marL="1794127" indent="-448532" lvl="3">
              <a:lnSpc>
                <a:spcPts val="3877"/>
              </a:lnSpc>
              <a:buFont typeface="Arial"/>
              <a:buChar char="￭"/>
            </a:pPr>
            <a:r>
              <a:rPr lang="en-US" sz="2769">
                <a:solidFill>
                  <a:srgbClr val="003044"/>
                </a:solidFill>
                <a:latin typeface="Roboto"/>
                <a:ea typeface="Roboto"/>
                <a:cs typeface="Roboto"/>
                <a:sym typeface="Roboto"/>
              </a:rPr>
              <a:t>Immigration enforcement near schools, hospitals, courts, and places of worship</a:t>
            </a:r>
          </a:p>
          <a:p>
            <a:pPr algn="l" marL="1196085" indent="-398695" lvl="2">
              <a:lnSpc>
                <a:spcPts val="3877"/>
              </a:lnSpc>
              <a:buFont typeface="Arial"/>
              <a:buChar char="⚬"/>
            </a:pPr>
            <a:r>
              <a:rPr lang="en-US" sz="2769">
                <a:solidFill>
                  <a:srgbClr val="003044"/>
                </a:solidFill>
                <a:latin typeface="Roboto"/>
                <a:ea typeface="Roboto"/>
                <a:cs typeface="Roboto"/>
                <a:sym typeface="Roboto"/>
              </a:rPr>
              <a:t>Emphasize that local police should focus on state and local public safety responsibilities.</a:t>
            </a:r>
          </a:p>
          <a:p>
            <a:pPr algn="l">
              <a:lnSpc>
                <a:spcPts val="3877"/>
              </a:lnSpc>
            </a:pPr>
          </a:p>
          <a:p>
            <a:pPr algn="l">
              <a:lnSpc>
                <a:spcPts val="3877"/>
              </a:lnSpc>
            </a:pPr>
          </a:p>
        </p:txBody>
      </p:sp>
      <p:sp>
        <p:nvSpPr>
          <p:cNvPr name="TextBox 5" id="5"/>
          <p:cNvSpPr txBox="true"/>
          <p:nvPr/>
        </p:nvSpPr>
        <p:spPr>
          <a:xfrm rot="0">
            <a:off x="2522702" y="904875"/>
            <a:ext cx="14484293" cy="3007978"/>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TRAINING MICHIGAN LAW ENFORCEMENT ON IMMIGRANT RIGHTS</a:t>
            </a:r>
          </a:p>
          <a:p>
            <a:pPr algn="ctr">
              <a:lnSpc>
                <a:spcPts val="7974"/>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2665138" y="423835"/>
            <a:ext cx="14484293" cy="3007978"/>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TRAINING MICHIGAN LAW ENFORCEMENT ON IMMIGRANT RIGHTS</a:t>
            </a:r>
          </a:p>
          <a:p>
            <a:pPr algn="ctr">
              <a:lnSpc>
                <a:spcPts val="7974"/>
              </a:lnSpc>
            </a:pPr>
          </a:p>
        </p:txBody>
      </p:sp>
      <p:sp>
        <p:nvSpPr>
          <p:cNvPr name="TextBox 5" id="5"/>
          <p:cNvSpPr txBox="true"/>
          <p:nvPr/>
        </p:nvSpPr>
        <p:spPr>
          <a:xfrm rot="0">
            <a:off x="933742" y="8498197"/>
            <a:ext cx="16738778" cy="1939268"/>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HB 5495 is currently stuck in the House Committee on Government Operations.</a:t>
            </a:r>
            <a:r>
              <a:rPr lang="en-US" sz="2769" b="true">
                <a:solidFill>
                  <a:srgbClr val="003044"/>
                </a:solidFill>
                <a:latin typeface="Roboto Bold"/>
                <a:ea typeface="Roboto Bold"/>
                <a:cs typeface="Roboto Bold"/>
                <a:sym typeface="Roboto Bold"/>
              </a:rPr>
              <a:t> </a:t>
            </a:r>
          </a:p>
          <a:p>
            <a:pPr algn="l">
              <a:lnSpc>
                <a:spcPts val="3877"/>
              </a:lnSpc>
            </a:pPr>
            <a:r>
              <a:rPr lang="en-US" sz="2769" b="true">
                <a:solidFill>
                  <a:srgbClr val="003044"/>
                </a:solidFill>
                <a:latin typeface="Roboto Bold"/>
                <a:ea typeface="Roboto Bold"/>
                <a:cs typeface="Roboto Bold"/>
                <a:sym typeface="Roboto Bold"/>
              </a:rPr>
              <a:t>SB 334 was referred to the Committee of the Whole on September 9, 2025. This bill is tie-barred</a:t>
            </a:r>
          </a:p>
          <a:p>
            <a:pPr algn="l">
              <a:lnSpc>
                <a:spcPts val="3877"/>
              </a:lnSpc>
            </a:pPr>
            <a:r>
              <a:rPr lang="en-US" sz="2769" b="true">
                <a:solidFill>
                  <a:srgbClr val="003044"/>
                </a:solidFill>
                <a:latin typeface="Roboto Bold"/>
                <a:ea typeface="Roboto Bold"/>
                <a:cs typeface="Roboto Bold"/>
                <a:sym typeface="Roboto Bold"/>
              </a:rPr>
              <a:t>with SB 341, which relates to background checks for police candidates.</a:t>
            </a:r>
          </a:p>
          <a:p>
            <a:pPr algn="l">
              <a:lnSpc>
                <a:spcPts val="3877"/>
              </a:lnSpc>
            </a:pPr>
          </a:p>
        </p:txBody>
      </p:sp>
      <p:sp>
        <p:nvSpPr>
          <p:cNvPr name="TextBox 6" id="6"/>
          <p:cNvSpPr txBox="true"/>
          <p:nvPr/>
        </p:nvSpPr>
        <p:spPr>
          <a:xfrm rot="0">
            <a:off x="871617" y="2904317"/>
            <a:ext cx="16863029" cy="5183049"/>
          </a:xfrm>
          <a:prstGeom prst="rect">
            <a:avLst/>
          </a:prstGeom>
        </p:spPr>
        <p:txBody>
          <a:bodyPr anchor="t" rtlCol="false" tIns="0" lIns="0" bIns="0" rIns="0">
            <a:spAutoFit/>
          </a:bodyPr>
          <a:lstStyle/>
          <a:p>
            <a:pPr algn="l">
              <a:lnSpc>
                <a:spcPts val="3451"/>
              </a:lnSpc>
            </a:pPr>
            <a:r>
              <a:rPr lang="en-US" sz="2465" b="true">
                <a:solidFill>
                  <a:srgbClr val="003044"/>
                </a:solidFill>
                <a:latin typeface="Roboto Bold"/>
                <a:ea typeface="Roboto Bold"/>
                <a:cs typeface="Roboto Bold"/>
                <a:sym typeface="Roboto Bold"/>
              </a:rPr>
              <a:t>HB 5495 -</a:t>
            </a:r>
            <a:r>
              <a:rPr lang="en-US" sz="2465">
                <a:solidFill>
                  <a:srgbClr val="003044"/>
                </a:solidFill>
                <a:latin typeface="Roboto"/>
                <a:ea typeface="Roboto"/>
                <a:cs typeface="Roboto"/>
                <a:sym typeface="Roboto"/>
              </a:rPr>
              <a:t> Prohibits stops, detentions or arrests based solely on personal characteristics, including assumptions about immigration status. Requires federal officers to follow constitutional protections when enforcing state law in Michigan and denies them special legal protections if they violate those rights. </a:t>
            </a:r>
            <a:r>
              <a:rPr lang="en-US" sz="2465">
                <a:solidFill>
                  <a:srgbClr val="003044"/>
                </a:solidFill>
                <a:latin typeface="Roboto"/>
                <a:ea typeface="Roboto"/>
                <a:cs typeface="Roboto"/>
                <a:sym typeface="Roboto"/>
              </a:rPr>
              <a:t>Reiterate that officers may not forcibly enter anybody’s homes without a judicial warrant, consistent with core Fourth Amendment principles and long-standing constitutional protections.</a:t>
            </a:r>
          </a:p>
          <a:p>
            <a:pPr algn="l">
              <a:lnSpc>
                <a:spcPts val="3451"/>
              </a:lnSpc>
            </a:pPr>
          </a:p>
          <a:p>
            <a:pPr algn="l">
              <a:lnSpc>
                <a:spcPts val="3451"/>
              </a:lnSpc>
            </a:pPr>
            <a:r>
              <a:rPr lang="en-US" sz="2465" b="true">
                <a:solidFill>
                  <a:srgbClr val="003044"/>
                </a:solidFill>
                <a:latin typeface="Roboto Bold"/>
                <a:ea typeface="Roboto Bold"/>
                <a:cs typeface="Roboto Bold"/>
                <a:sym typeface="Roboto Bold"/>
              </a:rPr>
              <a:t>SB 334 - </a:t>
            </a:r>
            <a:r>
              <a:rPr lang="en-US" sz="2465">
                <a:solidFill>
                  <a:srgbClr val="003044"/>
                </a:solidFill>
                <a:latin typeface="Roboto"/>
                <a:ea typeface="Roboto"/>
                <a:cs typeface="Roboto"/>
                <a:sym typeface="Roboto"/>
              </a:rPr>
              <a:t>Requires law-enforcement training in de-escalation, implicit bias, procedural justice, crisis intervention, and behavioral health. The bill establishes training standards through the Michigan Commission on Law Enforcement Standards (MCOLES), requires training for new and existing officers, and addresses agency policies for de-escalation. It is tied to SB 341.</a:t>
            </a:r>
          </a:p>
          <a:p>
            <a:pPr algn="l">
              <a:lnSpc>
                <a:spcPts val="3451"/>
              </a:lnSpc>
            </a:pPr>
          </a:p>
          <a:p>
            <a:pPr algn="l">
              <a:lnSpc>
                <a:spcPts val="3451"/>
              </a:lnSpc>
            </a:pPr>
            <a:r>
              <a:rPr lang="en-US" sz="2465" b="true">
                <a:solidFill>
                  <a:srgbClr val="003044"/>
                </a:solidFill>
                <a:latin typeface="Roboto Bold"/>
                <a:ea typeface="Roboto Bold"/>
                <a:cs typeface="Roboto Bold"/>
                <a:sym typeface="Roboto Bold"/>
              </a:rPr>
              <a:t>SB 341 - </a:t>
            </a:r>
            <a:r>
              <a:rPr lang="en-US" sz="2465">
                <a:solidFill>
                  <a:srgbClr val="003044"/>
                </a:solidFill>
                <a:latin typeface="Roboto"/>
                <a:ea typeface="Roboto"/>
                <a:cs typeface="Roboto"/>
                <a:sym typeface="Roboto"/>
              </a:rPr>
              <a:t>Strengthens law-enforcement officer licensing and accountability requirements.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761386" y="2791697"/>
            <a:ext cx="14765228" cy="4891420"/>
          </a:xfrm>
          <a:prstGeom prst="rect">
            <a:avLst/>
          </a:prstGeom>
        </p:spPr>
        <p:txBody>
          <a:bodyPr anchor="t" rtlCol="false" tIns="0" lIns="0" bIns="0" rIns="0">
            <a:spAutoFit/>
          </a:bodyPr>
          <a:lstStyle/>
          <a:p>
            <a:pPr algn="ctr">
              <a:lnSpc>
                <a:spcPts val="9702"/>
              </a:lnSpc>
            </a:pPr>
            <a:r>
              <a:rPr lang="en-US" sz="6930">
                <a:solidFill>
                  <a:srgbClr val="003044"/>
                </a:solidFill>
                <a:latin typeface="Roboto"/>
                <a:ea typeface="Roboto"/>
                <a:cs typeface="Roboto"/>
                <a:sym typeface="Roboto"/>
              </a:rPr>
              <a:t>EVERYONE DESERVES THE OPPORTUNITY TO FULLY PARTICIPATE IN CIVIC AND ECONOMIC LIFE.</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271213" y="257058"/>
            <a:ext cx="2808688" cy="2808688"/>
          </a:xfrm>
          <a:custGeom>
            <a:avLst/>
            <a:gdLst/>
            <a:ahLst/>
            <a:cxnLst/>
            <a:rect r="r" b="b" t="t" l="l"/>
            <a:pathLst>
              <a:path h="2808688" w="2808688">
                <a:moveTo>
                  <a:pt x="0" y="0"/>
                </a:moveTo>
                <a:lnTo>
                  <a:pt x="2808689" y="0"/>
                </a:lnTo>
                <a:lnTo>
                  <a:pt x="2808689" y="2808689"/>
                </a:lnTo>
                <a:lnTo>
                  <a:pt x="0" y="2808689"/>
                </a:lnTo>
                <a:lnTo>
                  <a:pt x="0" y="0"/>
                </a:lnTo>
                <a:close/>
              </a:path>
            </a:pathLst>
          </a:custGeom>
          <a:blipFill>
            <a:blip r:embed="rId8"/>
            <a:stretch>
              <a:fillRect l="0" t="0" r="0" b="0"/>
            </a:stretch>
          </a:blipFill>
        </p:spPr>
      </p:sp>
      <p:grpSp>
        <p:nvGrpSpPr>
          <p:cNvPr name="Group 9" id="9"/>
          <p:cNvGrpSpPr/>
          <p:nvPr/>
        </p:nvGrpSpPr>
        <p:grpSpPr>
          <a:xfrm rot="-5400000">
            <a:off x="4331072" y="8463154"/>
            <a:ext cx="388201" cy="2270721"/>
            <a:chOff x="0" y="0"/>
            <a:chExt cx="517602" cy="3027628"/>
          </a:xfrm>
        </p:grpSpPr>
        <p:sp>
          <p:nvSpPr>
            <p:cNvPr name="Freeform 10" id="10"/>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4" id="4"/>
          <p:cNvGrpSpPr/>
          <p:nvPr/>
        </p:nvGrpSpPr>
        <p:grpSpPr>
          <a:xfrm rot="-5400000">
            <a:off x="13007638" y="-106661"/>
            <a:ext cx="388201" cy="2270721"/>
            <a:chOff x="0" y="0"/>
            <a:chExt cx="517602" cy="3027628"/>
          </a:xfrm>
        </p:grpSpPr>
        <p:sp>
          <p:nvSpPr>
            <p:cNvPr name="Freeform 5" id="5"/>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7" id="7"/>
          <p:cNvSpPr/>
          <p:nvPr/>
        </p:nvSpPr>
        <p:spPr>
          <a:xfrm flipH="false" flipV="false" rot="0">
            <a:off x="8288955" y="0"/>
            <a:ext cx="9999045" cy="10365982"/>
          </a:xfrm>
          <a:custGeom>
            <a:avLst/>
            <a:gdLst/>
            <a:ahLst/>
            <a:cxnLst/>
            <a:rect r="r" b="b" t="t" l="l"/>
            <a:pathLst>
              <a:path h="10365982" w="9999045">
                <a:moveTo>
                  <a:pt x="0" y="0"/>
                </a:moveTo>
                <a:lnTo>
                  <a:pt x="9999045" y="0"/>
                </a:lnTo>
                <a:lnTo>
                  <a:pt x="9999045" y="10365982"/>
                </a:lnTo>
                <a:lnTo>
                  <a:pt x="0" y="10365982"/>
                </a:lnTo>
                <a:lnTo>
                  <a:pt x="0" y="0"/>
                </a:lnTo>
                <a:close/>
              </a:path>
            </a:pathLst>
          </a:custGeom>
          <a:blipFill>
            <a:blip r:embed="rId9"/>
            <a:stretch>
              <a:fillRect l="0" t="0" r="0" b="0"/>
            </a:stretch>
          </a:blipFill>
        </p:spPr>
      </p:sp>
      <p:sp>
        <p:nvSpPr>
          <p:cNvPr name="TextBox 8" id="8"/>
          <p:cNvSpPr txBox="true"/>
          <p:nvPr/>
        </p:nvSpPr>
        <p:spPr>
          <a:xfrm rot="0">
            <a:off x="1547107" y="1819682"/>
            <a:ext cx="6043665" cy="7588572"/>
          </a:xfrm>
          <a:prstGeom prst="rect">
            <a:avLst/>
          </a:prstGeom>
        </p:spPr>
        <p:txBody>
          <a:bodyPr anchor="t" rtlCol="false" tIns="0" lIns="0" bIns="0" rIns="0">
            <a:spAutoFit/>
          </a:bodyPr>
          <a:lstStyle/>
          <a:p>
            <a:pPr algn="l">
              <a:lnSpc>
                <a:spcPts val="4299"/>
              </a:lnSpc>
            </a:pPr>
            <a:r>
              <a:rPr lang="en-US" sz="3071" b="true">
                <a:solidFill>
                  <a:srgbClr val="003044"/>
                </a:solidFill>
                <a:latin typeface="Roboto Bold"/>
                <a:ea typeface="Roboto Bold"/>
                <a:cs typeface="Roboto Bold"/>
                <a:sym typeface="Roboto Bold"/>
              </a:rPr>
              <a:t>Full civic and economic participation includes the abi</a:t>
            </a:r>
            <a:r>
              <a:rPr lang="en-US" sz="3071" b="true">
                <a:solidFill>
                  <a:srgbClr val="003044"/>
                </a:solidFill>
                <a:latin typeface="Roboto Bold"/>
                <a:ea typeface="Roboto Bold"/>
                <a:cs typeface="Roboto Bold"/>
                <a:sym typeface="Roboto Bold"/>
              </a:rPr>
              <a:t>lity to:</a:t>
            </a:r>
          </a:p>
          <a:p>
            <a:pPr algn="l" marL="663097" indent="-331549" lvl="1">
              <a:lnSpc>
                <a:spcPts val="4299"/>
              </a:lnSpc>
              <a:buFont typeface="Arial"/>
              <a:buChar char="•"/>
            </a:pPr>
            <a:r>
              <a:rPr lang="en-US" sz="3071">
                <a:solidFill>
                  <a:srgbClr val="003044"/>
                </a:solidFill>
                <a:latin typeface="Roboto"/>
                <a:ea typeface="Roboto"/>
                <a:cs typeface="Roboto"/>
                <a:sym typeface="Roboto"/>
              </a:rPr>
              <a:t>Drive le</a:t>
            </a:r>
            <a:r>
              <a:rPr lang="en-US" sz="3071">
                <a:solidFill>
                  <a:srgbClr val="003044"/>
                </a:solidFill>
                <a:latin typeface="Roboto"/>
                <a:ea typeface="Roboto"/>
                <a:cs typeface="Roboto"/>
                <a:sym typeface="Roboto"/>
              </a:rPr>
              <a:t>gally</a:t>
            </a:r>
          </a:p>
          <a:p>
            <a:pPr algn="l" marL="663097" indent="-331549" lvl="1">
              <a:lnSpc>
                <a:spcPts val="4299"/>
              </a:lnSpc>
              <a:buFont typeface="Arial"/>
              <a:buChar char="•"/>
            </a:pPr>
            <a:r>
              <a:rPr lang="en-US" sz="3071">
                <a:solidFill>
                  <a:srgbClr val="003044"/>
                </a:solidFill>
                <a:latin typeface="Roboto"/>
                <a:ea typeface="Roboto"/>
                <a:cs typeface="Roboto"/>
                <a:sym typeface="Roboto"/>
              </a:rPr>
              <a:t>Take ch</a:t>
            </a:r>
            <a:r>
              <a:rPr lang="en-US" sz="3071">
                <a:solidFill>
                  <a:srgbClr val="003044"/>
                </a:solidFill>
                <a:latin typeface="Roboto"/>
                <a:ea typeface="Roboto"/>
                <a:cs typeface="Roboto"/>
                <a:sym typeface="Roboto"/>
              </a:rPr>
              <a:t>ildren to school</a:t>
            </a:r>
          </a:p>
          <a:p>
            <a:pPr algn="l" marL="663097" indent="-331549" lvl="1">
              <a:lnSpc>
                <a:spcPts val="4299"/>
              </a:lnSpc>
              <a:buFont typeface="Arial"/>
              <a:buChar char="•"/>
            </a:pPr>
            <a:r>
              <a:rPr lang="en-US" sz="3071">
                <a:solidFill>
                  <a:srgbClr val="003044"/>
                </a:solidFill>
                <a:latin typeface="Roboto"/>
                <a:ea typeface="Roboto"/>
                <a:cs typeface="Roboto"/>
                <a:sym typeface="Roboto"/>
              </a:rPr>
              <a:t>R</a:t>
            </a:r>
            <a:r>
              <a:rPr lang="en-US" sz="3071">
                <a:solidFill>
                  <a:srgbClr val="003044"/>
                </a:solidFill>
                <a:latin typeface="Roboto"/>
                <a:ea typeface="Roboto"/>
                <a:cs typeface="Roboto"/>
                <a:sym typeface="Roboto"/>
              </a:rPr>
              <a:t>each medical care</a:t>
            </a:r>
          </a:p>
          <a:p>
            <a:pPr algn="l" marL="663097" indent="-331549" lvl="1">
              <a:lnSpc>
                <a:spcPts val="4299"/>
              </a:lnSpc>
              <a:buFont typeface="Arial"/>
              <a:buChar char="•"/>
            </a:pPr>
            <a:r>
              <a:rPr lang="en-US" sz="3071">
                <a:solidFill>
                  <a:srgbClr val="003044"/>
                </a:solidFill>
                <a:latin typeface="Roboto"/>
                <a:ea typeface="Roboto"/>
                <a:cs typeface="Roboto"/>
                <a:sym typeface="Roboto"/>
              </a:rPr>
              <a:t>W</a:t>
            </a:r>
            <a:r>
              <a:rPr lang="en-US" sz="3071">
                <a:solidFill>
                  <a:srgbClr val="003044"/>
                </a:solidFill>
                <a:latin typeface="Roboto"/>
                <a:ea typeface="Roboto"/>
                <a:cs typeface="Roboto"/>
                <a:sym typeface="Roboto"/>
              </a:rPr>
              <a:t>ork and support a family</a:t>
            </a:r>
          </a:p>
          <a:p>
            <a:pPr algn="l" marL="663097" indent="-331549" lvl="1">
              <a:lnSpc>
                <a:spcPts val="4299"/>
              </a:lnSpc>
              <a:buFont typeface="Arial"/>
              <a:buChar char="•"/>
            </a:pPr>
            <a:r>
              <a:rPr lang="en-US" sz="3071">
                <a:solidFill>
                  <a:srgbClr val="003044"/>
                </a:solidFill>
                <a:latin typeface="Roboto"/>
                <a:ea typeface="Roboto"/>
                <a:cs typeface="Roboto"/>
                <a:sym typeface="Roboto"/>
              </a:rPr>
              <a:t>Acc</a:t>
            </a:r>
            <a:r>
              <a:rPr lang="en-US" sz="3071">
                <a:solidFill>
                  <a:srgbClr val="003044"/>
                </a:solidFill>
                <a:latin typeface="Roboto"/>
                <a:ea typeface="Roboto"/>
                <a:cs typeface="Roboto"/>
                <a:sym typeface="Roboto"/>
              </a:rPr>
              <a:t>ess ed</a:t>
            </a:r>
            <a:r>
              <a:rPr lang="en-US" sz="3071">
                <a:solidFill>
                  <a:srgbClr val="003044"/>
                </a:solidFill>
                <a:latin typeface="Roboto"/>
                <a:ea typeface="Roboto"/>
                <a:cs typeface="Roboto"/>
                <a:sym typeface="Roboto"/>
              </a:rPr>
              <a:t>ucation and services</a:t>
            </a:r>
          </a:p>
          <a:p>
            <a:pPr algn="l" marL="663097" indent="-331549" lvl="1">
              <a:lnSpc>
                <a:spcPts val="4299"/>
              </a:lnSpc>
              <a:buFont typeface="Arial"/>
              <a:buChar char="•"/>
            </a:pPr>
            <a:r>
              <a:rPr lang="en-US" sz="3071">
                <a:solidFill>
                  <a:srgbClr val="003044"/>
                </a:solidFill>
                <a:latin typeface="Roboto"/>
                <a:ea typeface="Roboto"/>
                <a:cs typeface="Roboto"/>
                <a:sym typeface="Roboto"/>
              </a:rPr>
              <a:t>Contribute to </a:t>
            </a:r>
            <a:r>
              <a:rPr lang="en-US" sz="3071">
                <a:solidFill>
                  <a:srgbClr val="003044"/>
                </a:solidFill>
                <a:latin typeface="Roboto"/>
                <a:ea typeface="Roboto"/>
                <a:cs typeface="Roboto"/>
                <a:sym typeface="Roboto"/>
              </a:rPr>
              <a:t>local economies</a:t>
            </a:r>
          </a:p>
          <a:p>
            <a:pPr algn="l">
              <a:lnSpc>
                <a:spcPts val="4299"/>
              </a:lnSpc>
            </a:pPr>
          </a:p>
          <a:p>
            <a:pPr algn="l">
              <a:lnSpc>
                <a:spcPts val="4299"/>
              </a:lnSpc>
            </a:pPr>
            <a:r>
              <a:rPr lang="en-US" sz="3071" b="true">
                <a:solidFill>
                  <a:srgbClr val="003044"/>
                </a:solidFill>
                <a:latin typeface="Roboto Bold"/>
                <a:ea typeface="Roboto Bold"/>
                <a:cs typeface="Roboto Bold"/>
                <a:sym typeface="Roboto Bold"/>
              </a:rPr>
              <a:t>Key Message:</a:t>
            </a:r>
          </a:p>
          <a:p>
            <a:pPr algn="l">
              <a:lnSpc>
                <a:spcPts val="4299"/>
              </a:lnSpc>
            </a:pPr>
            <a:r>
              <a:rPr lang="en-US" sz="3071">
                <a:solidFill>
                  <a:srgbClr val="003044"/>
                </a:solidFill>
                <a:latin typeface="Roboto"/>
                <a:ea typeface="Roboto"/>
                <a:cs typeface="Roboto"/>
                <a:sym typeface="Roboto"/>
              </a:rPr>
              <a:t>Our state’s safety and economy will benefit from the restoration of driver’s licenses for all.</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890628" y="2814488"/>
            <a:ext cx="16738778" cy="6310908"/>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Policy history</a:t>
            </a:r>
          </a:p>
          <a:p>
            <a:pPr algn="l" marL="598042" indent="-299021" lvl="1">
              <a:lnSpc>
                <a:spcPts val="3877"/>
              </a:lnSpc>
              <a:buFont typeface="Arial"/>
              <a:buChar char="•"/>
            </a:pPr>
            <a:r>
              <a:rPr lang="en-US" sz="2769">
                <a:solidFill>
                  <a:srgbClr val="003044"/>
                </a:solidFill>
                <a:latin typeface="Roboto"/>
                <a:ea typeface="Roboto"/>
                <a:cs typeface="Roboto"/>
                <a:sym typeface="Roboto"/>
              </a:rPr>
              <a:t>Michigan added a “legal presence” requirement in 2008.</a:t>
            </a:r>
          </a:p>
          <a:p>
            <a:pPr algn="l" marL="598042" indent="-299021" lvl="1">
              <a:lnSpc>
                <a:spcPts val="3877"/>
              </a:lnSpc>
              <a:buFont typeface="Arial"/>
              <a:buChar char="•"/>
            </a:pPr>
            <a:r>
              <a:rPr lang="en-US" sz="2769">
                <a:solidFill>
                  <a:srgbClr val="003044"/>
                </a:solidFill>
                <a:latin typeface="Roboto"/>
                <a:ea typeface="Roboto"/>
                <a:cs typeface="Roboto"/>
                <a:sym typeface="Roboto"/>
              </a:rPr>
              <a:t>This change prevented undocumented immigrants from obtaining standard driver’s licenses or state IDs. It also created difficulties for some citizens and lawfully present immigrants whose documents were missing, delayed, or difficult to verify.</a:t>
            </a:r>
          </a:p>
          <a:p>
            <a:pPr algn="l" marL="598042" indent="-299021" lvl="1">
              <a:lnSpc>
                <a:spcPts val="3877"/>
              </a:lnSpc>
              <a:buFont typeface="Arial"/>
              <a:buChar char="•"/>
            </a:pPr>
            <a:r>
              <a:rPr lang="en-US" sz="2769">
                <a:solidFill>
                  <a:srgbClr val="003044"/>
                </a:solidFill>
                <a:latin typeface="Roboto"/>
                <a:ea typeface="Roboto"/>
                <a:cs typeface="Roboto"/>
                <a:sym typeface="Roboto"/>
              </a:rPr>
              <a:t>Previously, eligibility was generally based on identity, Michigan residency, testing, and safety requirements.</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Who can currently obtain a license?</a:t>
            </a:r>
          </a:p>
          <a:p>
            <a:pPr algn="l" marL="598042" indent="-299021" lvl="1">
              <a:lnSpc>
                <a:spcPts val="3877"/>
              </a:lnSpc>
              <a:buFont typeface="Arial"/>
              <a:buChar char="•"/>
            </a:pPr>
            <a:r>
              <a:rPr lang="en-US" sz="2769">
                <a:solidFill>
                  <a:srgbClr val="003044"/>
                </a:solidFill>
                <a:latin typeface="Roboto"/>
                <a:ea typeface="Roboto"/>
                <a:cs typeface="Roboto"/>
                <a:sym typeface="Roboto"/>
              </a:rPr>
              <a:t>Permanent residents</a:t>
            </a:r>
          </a:p>
          <a:p>
            <a:pPr algn="l" marL="598042" indent="-299021" lvl="1">
              <a:lnSpc>
                <a:spcPts val="3877"/>
              </a:lnSpc>
              <a:buFont typeface="Arial"/>
              <a:buChar char="•"/>
            </a:pPr>
            <a:r>
              <a:rPr lang="en-US" sz="2769">
                <a:solidFill>
                  <a:srgbClr val="003044"/>
                </a:solidFill>
                <a:latin typeface="Roboto"/>
                <a:ea typeface="Roboto"/>
                <a:cs typeface="Roboto"/>
                <a:sym typeface="Roboto"/>
              </a:rPr>
              <a:t>Refugees and asylees</a:t>
            </a:r>
          </a:p>
          <a:p>
            <a:pPr algn="l" marL="598042" indent="-299021" lvl="1">
              <a:lnSpc>
                <a:spcPts val="3877"/>
              </a:lnSpc>
              <a:buFont typeface="Arial"/>
              <a:buChar char="•"/>
            </a:pPr>
            <a:r>
              <a:rPr lang="en-US" sz="2769">
                <a:solidFill>
                  <a:srgbClr val="003044"/>
                </a:solidFill>
                <a:latin typeface="Roboto"/>
                <a:ea typeface="Roboto"/>
                <a:cs typeface="Roboto"/>
                <a:sym typeface="Roboto"/>
              </a:rPr>
              <a:t>People with valid visas or other recognized immigration protections</a:t>
            </a:r>
          </a:p>
          <a:p>
            <a:pPr algn="l" marL="598042" indent="-299021" lvl="1">
              <a:lnSpc>
                <a:spcPts val="3877"/>
              </a:lnSpc>
              <a:buFont typeface="Arial"/>
              <a:buChar char="•"/>
            </a:pPr>
            <a:r>
              <a:rPr lang="en-US" sz="2769">
                <a:solidFill>
                  <a:srgbClr val="003044"/>
                </a:solidFill>
                <a:latin typeface="Roboto"/>
                <a:ea typeface="Roboto"/>
                <a:cs typeface="Roboto"/>
                <a:sym typeface="Roboto"/>
              </a:rPr>
              <a:t>Applicants who meet Michigan’s identity, residency, vision, knowledge, and road-test requirements</a:t>
            </a:r>
          </a:p>
        </p:txBody>
      </p:sp>
      <p:sp>
        <p:nvSpPr>
          <p:cNvPr name="TextBox 5" id="5"/>
          <p:cNvSpPr txBox="true"/>
          <p:nvPr/>
        </p:nvSpPr>
        <p:spPr>
          <a:xfrm rot="0">
            <a:off x="3377321" y="439662"/>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MICHIGAN DRIVER’S LICENSES FOR ALL AGE-ELIGIBLE RESIDENTS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962317" y="3316840"/>
            <a:ext cx="17023650" cy="5825171"/>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What t</a:t>
            </a:r>
            <a:r>
              <a:rPr lang="en-US" sz="2769" b="true">
                <a:solidFill>
                  <a:srgbClr val="003044"/>
                </a:solidFill>
                <a:latin typeface="Roboto Bold"/>
                <a:ea typeface="Roboto Bold"/>
                <a:cs typeface="Roboto Bold"/>
                <a:sym typeface="Roboto Bold"/>
              </a:rPr>
              <a:t>he proposed policy would do</a:t>
            </a:r>
          </a:p>
          <a:p>
            <a:pPr algn="l" marL="598042" indent="-299021" lvl="1">
              <a:lnSpc>
                <a:spcPts val="3877"/>
              </a:lnSpc>
              <a:buFont typeface="Arial"/>
              <a:buChar char="•"/>
            </a:pPr>
            <a:r>
              <a:rPr lang="en-US" sz="2769">
                <a:solidFill>
                  <a:srgbClr val="003044"/>
                </a:solidFill>
                <a:latin typeface="Roboto"/>
                <a:ea typeface="Roboto"/>
                <a:cs typeface="Roboto"/>
                <a:sym typeface="Roboto"/>
              </a:rPr>
              <a:t>Restore access to standard Michigan licenses for all age-eligible residents.</a:t>
            </a:r>
          </a:p>
          <a:p>
            <a:pPr algn="l" marL="598042" indent="-299021" lvl="1">
              <a:lnSpc>
                <a:spcPts val="3877"/>
              </a:lnSpc>
              <a:buFont typeface="Arial"/>
              <a:buChar char="•"/>
            </a:pPr>
            <a:r>
              <a:rPr lang="en-US" sz="2769">
                <a:solidFill>
                  <a:srgbClr val="003044"/>
                </a:solidFill>
                <a:latin typeface="Roboto"/>
                <a:ea typeface="Roboto"/>
                <a:cs typeface="Roboto"/>
                <a:sym typeface="Roboto"/>
              </a:rPr>
              <a:t>Require the same identity, residency, testing, and safety standards for everyone.</a:t>
            </a:r>
          </a:p>
          <a:p>
            <a:pPr algn="l" marL="598042" indent="-299021" lvl="1">
              <a:lnSpc>
                <a:spcPts val="3877"/>
              </a:lnSpc>
              <a:buFont typeface="Arial"/>
              <a:buChar char="•"/>
            </a:pPr>
            <a:r>
              <a:rPr lang="en-US" sz="2769">
                <a:solidFill>
                  <a:srgbClr val="003044"/>
                </a:solidFill>
                <a:latin typeface="Roboto"/>
                <a:ea typeface="Roboto"/>
                <a:cs typeface="Roboto"/>
                <a:sym typeface="Roboto"/>
              </a:rPr>
              <a:t>All</a:t>
            </a:r>
            <a:r>
              <a:rPr lang="en-US" sz="2769">
                <a:solidFill>
                  <a:srgbClr val="003044"/>
                </a:solidFill>
                <a:latin typeface="Roboto"/>
                <a:ea typeface="Roboto"/>
                <a:cs typeface="Roboto"/>
                <a:sym typeface="Roboto"/>
              </a:rPr>
              <a:t>ow all residents to obtain insurance and register vehicles.</a:t>
            </a:r>
          </a:p>
          <a:p>
            <a:pPr algn="l" marL="598042" indent="-299021" lvl="1">
              <a:lnSpc>
                <a:spcPts val="3877"/>
              </a:lnSpc>
              <a:buFont typeface="Arial"/>
              <a:buChar char="•"/>
            </a:pPr>
            <a:r>
              <a:rPr lang="en-US" sz="2769">
                <a:solidFill>
                  <a:srgbClr val="003044"/>
                </a:solidFill>
                <a:latin typeface="Roboto"/>
                <a:ea typeface="Roboto"/>
                <a:cs typeface="Roboto"/>
                <a:sym typeface="Roboto"/>
              </a:rPr>
              <a:t>Improv</a:t>
            </a:r>
            <a:r>
              <a:rPr lang="en-US" sz="2769">
                <a:solidFill>
                  <a:srgbClr val="003044"/>
                </a:solidFill>
                <a:latin typeface="Roboto"/>
                <a:ea typeface="Roboto"/>
                <a:cs typeface="Roboto"/>
                <a:sym typeface="Roboto"/>
              </a:rPr>
              <a:t>e access to employment, education, health care, and essential services.</a:t>
            </a:r>
          </a:p>
          <a:p>
            <a:pPr algn="l" marL="598042" indent="-299021" lvl="1">
              <a:lnSpc>
                <a:spcPts val="3877"/>
              </a:lnSpc>
              <a:buFont typeface="Arial"/>
              <a:buChar char="•"/>
            </a:pPr>
            <a:r>
              <a:rPr lang="en-US" sz="2769">
                <a:solidFill>
                  <a:srgbClr val="003044"/>
                </a:solidFill>
                <a:latin typeface="Roboto"/>
                <a:ea typeface="Roboto"/>
                <a:cs typeface="Roboto"/>
                <a:sym typeface="Roboto"/>
              </a:rPr>
              <a:t>Promote safer roads and stronger, more stable communities.</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What the policy would </a:t>
            </a:r>
            <a:r>
              <a:rPr lang="en-US" sz="2769" b="true">
                <a:solidFill>
                  <a:srgbClr val="C0000F"/>
                </a:solidFill>
                <a:latin typeface="Roboto Bold"/>
                <a:ea typeface="Roboto Bold"/>
                <a:cs typeface="Roboto Bold"/>
                <a:sym typeface="Roboto Bold"/>
              </a:rPr>
              <a:t>NOT</a:t>
            </a:r>
            <a:r>
              <a:rPr lang="en-US" sz="2769" b="true">
                <a:solidFill>
                  <a:srgbClr val="003044"/>
                </a:solidFill>
                <a:latin typeface="Roboto Bold"/>
                <a:ea typeface="Roboto Bold"/>
                <a:cs typeface="Roboto Bold"/>
                <a:sym typeface="Roboto Bold"/>
              </a:rPr>
              <a:t> do</a:t>
            </a:r>
          </a:p>
          <a:p>
            <a:pPr algn="l" marL="598042" indent="-299021" lvl="1">
              <a:lnSpc>
                <a:spcPts val="3877"/>
              </a:lnSpc>
              <a:buFont typeface="Arial"/>
              <a:buChar char="•"/>
            </a:pPr>
            <a:r>
              <a:rPr lang="en-US" sz="2769">
                <a:solidFill>
                  <a:srgbClr val="003044"/>
                </a:solidFill>
                <a:latin typeface="Roboto"/>
                <a:ea typeface="Roboto"/>
                <a:cs typeface="Roboto"/>
                <a:sym typeface="Roboto"/>
              </a:rPr>
              <a:t>Grant immigration status or citizenship</a:t>
            </a:r>
          </a:p>
          <a:p>
            <a:pPr algn="l" marL="598042" indent="-299021" lvl="1">
              <a:lnSpc>
                <a:spcPts val="3877"/>
              </a:lnSpc>
              <a:buFont typeface="Arial"/>
              <a:buChar char="•"/>
            </a:pPr>
            <a:r>
              <a:rPr lang="en-US" sz="2769">
                <a:solidFill>
                  <a:srgbClr val="003044"/>
                </a:solidFill>
                <a:latin typeface="Roboto"/>
                <a:ea typeface="Roboto"/>
                <a:cs typeface="Roboto"/>
                <a:sym typeface="Roboto"/>
              </a:rPr>
              <a:t>Create voting eligibility</a:t>
            </a:r>
          </a:p>
          <a:p>
            <a:pPr algn="l" marL="598042" indent="-299021" lvl="1">
              <a:lnSpc>
                <a:spcPts val="3877"/>
              </a:lnSpc>
              <a:buFont typeface="Arial"/>
              <a:buChar char="•"/>
            </a:pPr>
            <a:r>
              <a:rPr lang="en-US" sz="2769">
                <a:solidFill>
                  <a:srgbClr val="003044"/>
                </a:solidFill>
                <a:latin typeface="Roboto"/>
                <a:ea typeface="Roboto"/>
                <a:cs typeface="Roboto"/>
                <a:sym typeface="Roboto"/>
              </a:rPr>
              <a:t>Automatically provide a REAL ID</a:t>
            </a:r>
          </a:p>
          <a:p>
            <a:pPr algn="l" marL="598042" indent="-299021" lvl="1">
              <a:lnSpc>
                <a:spcPts val="3877"/>
              </a:lnSpc>
              <a:buFont typeface="Arial"/>
              <a:buChar char="•"/>
            </a:pPr>
            <a:r>
              <a:rPr lang="en-US" sz="2769">
                <a:solidFill>
                  <a:srgbClr val="003044"/>
                </a:solidFill>
                <a:latin typeface="Roboto"/>
                <a:ea typeface="Roboto"/>
                <a:cs typeface="Roboto"/>
                <a:sym typeface="Roboto"/>
              </a:rPr>
              <a:t>Eliminate driving tests or safety requirements</a:t>
            </a:r>
          </a:p>
        </p:txBody>
      </p:sp>
      <p:sp>
        <p:nvSpPr>
          <p:cNvPr name="TextBox 5" id="5"/>
          <p:cNvSpPr txBox="true"/>
          <p:nvPr/>
        </p:nvSpPr>
        <p:spPr>
          <a:xfrm rot="0">
            <a:off x="3377321" y="439662"/>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MICHIGAN DRIVER’S LICENSES FOR ALL AGE-ELIGIBLE RESIDENTS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3377321" y="439662"/>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MICHIGAN DRIVER’S LICENSES FOR ALL AGE-ELIGIBLE RESIDENTS </a:t>
            </a:r>
          </a:p>
        </p:txBody>
      </p:sp>
      <p:sp>
        <p:nvSpPr>
          <p:cNvPr name="TextBox 5" id="5"/>
          <p:cNvSpPr txBox="true"/>
          <p:nvPr/>
        </p:nvSpPr>
        <p:spPr>
          <a:xfrm rot="0">
            <a:off x="1028700" y="6588156"/>
            <a:ext cx="15171977" cy="967793"/>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HB 4195 was defeated on the floor with a vote of 39–64 in March 2025, with six Democrats joining the Republican majority to vote against it.</a:t>
            </a:r>
          </a:p>
        </p:txBody>
      </p:sp>
      <p:sp>
        <p:nvSpPr>
          <p:cNvPr name="TextBox 6" id="6"/>
          <p:cNvSpPr txBox="true"/>
          <p:nvPr/>
        </p:nvSpPr>
        <p:spPr>
          <a:xfrm rot="0">
            <a:off x="1028700" y="3658055"/>
            <a:ext cx="16042422" cy="1939268"/>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HB 4195 - </a:t>
            </a:r>
            <a:r>
              <a:rPr lang="en-US" sz="2769">
                <a:solidFill>
                  <a:srgbClr val="003044"/>
                </a:solidFill>
                <a:latin typeface="Roboto"/>
                <a:ea typeface="Roboto"/>
                <a:cs typeface="Roboto"/>
                <a:sym typeface="Roboto"/>
              </a:rPr>
              <a:t>Removes citizenship and legal-presence requirements for obtaining a Michigan driver’s license. Amends the Michigan Vehicle Code so that immigration status would not determine residency for licensing purposes. The bill also restricts the use of certain Secretary of State records for immigration enforcement. Applicants would still need to meet applicable licensing and safety requirements.</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761386" y="3442733"/>
            <a:ext cx="14765228" cy="3662658"/>
          </a:xfrm>
          <a:prstGeom prst="rect">
            <a:avLst/>
          </a:prstGeom>
        </p:spPr>
        <p:txBody>
          <a:bodyPr anchor="t" rtlCol="false" tIns="0" lIns="0" bIns="0" rIns="0">
            <a:spAutoFit/>
          </a:bodyPr>
          <a:lstStyle/>
          <a:p>
            <a:pPr algn="ctr">
              <a:lnSpc>
                <a:spcPts val="9702"/>
              </a:lnSpc>
            </a:pPr>
            <a:r>
              <a:rPr lang="en-US" sz="6930">
                <a:solidFill>
                  <a:srgbClr val="003044"/>
                </a:solidFill>
                <a:latin typeface="Roboto"/>
                <a:ea typeface="Roboto"/>
                <a:cs typeface="Roboto"/>
                <a:sym typeface="Roboto"/>
              </a:rPr>
              <a:t>EVERYONE DESERVES THE DIGNITY OF DUE PROCESS AND CONSTITUTIONAL PROTECTIONS.</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271213" y="257058"/>
            <a:ext cx="2808688" cy="2808688"/>
          </a:xfrm>
          <a:custGeom>
            <a:avLst/>
            <a:gdLst/>
            <a:ahLst/>
            <a:cxnLst/>
            <a:rect r="r" b="b" t="t" l="l"/>
            <a:pathLst>
              <a:path h="2808688" w="2808688">
                <a:moveTo>
                  <a:pt x="0" y="0"/>
                </a:moveTo>
                <a:lnTo>
                  <a:pt x="2808689" y="0"/>
                </a:lnTo>
                <a:lnTo>
                  <a:pt x="2808689" y="2808689"/>
                </a:lnTo>
                <a:lnTo>
                  <a:pt x="0" y="2808689"/>
                </a:lnTo>
                <a:lnTo>
                  <a:pt x="0" y="0"/>
                </a:lnTo>
                <a:close/>
              </a:path>
            </a:pathLst>
          </a:custGeom>
          <a:blipFill>
            <a:blip r:embed="rId8"/>
            <a:stretch>
              <a:fillRect l="0" t="0" r="0" b="0"/>
            </a:stretch>
          </a:blipFill>
        </p:spPr>
      </p:sp>
      <p:grpSp>
        <p:nvGrpSpPr>
          <p:cNvPr name="Group 9" id="9"/>
          <p:cNvGrpSpPr/>
          <p:nvPr/>
        </p:nvGrpSpPr>
        <p:grpSpPr>
          <a:xfrm rot="-5400000">
            <a:off x="4331072" y="8463154"/>
            <a:ext cx="388201" cy="2270721"/>
            <a:chOff x="0" y="0"/>
            <a:chExt cx="517602" cy="3027628"/>
          </a:xfrm>
        </p:grpSpPr>
        <p:sp>
          <p:nvSpPr>
            <p:cNvPr name="Freeform 10" id="10"/>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559871" y="-804489"/>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4" id="4"/>
          <p:cNvGrpSpPr/>
          <p:nvPr/>
        </p:nvGrpSpPr>
        <p:grpSpPr>
          <a:xfrm rot="-5400000">
            <a:off x="13007638" y="-106661"/>
            <a:ext cx="388201" cy="2270721"/>
            <a:chOff x="0" y="0"/>
            <a:chExt cx="517602" cy="3027628"/>
          </a:xfrm>
        </p:grpSpPr>
        <p:sp>
          <p:nvSpPr>
            <p:cNvPr name="Freeform 5" id="5"/>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Freeform 7" id="7"/>
          <p:cNvSpPr/>
          <p:nvPr/>
        </p:nvSpPr>
        <p:spPr>
          <a:xfrm flipH="false" flipV="false" rot="0">
            <a:off x="8296191" y="-82197"/>
            <a:ext cx="9991809" cy="10369197"/>
          </a:xfrm>
          <a:custGeom>
            <a:avLst/>
            <a:gdLst/>
            <a:ahLst/>
            <a:cxnLst/>
            <a:rect r="r" b="b" t="t" l="l"/>
            <a:pathLst>
              <a:path h="10369197" w="9991809">
                <a:moveTo>
                  <a:pt x="0" y="0"/>
                </a:moveTo>
                <a:lnTo>
                  <a:pt x="9991809" y="0"/>
                </a:lnTo>
                <a:lnTo>
                  <a:pt x="9991809" y="10369197"/>
                </a:lnTo>
                <a:lnTo>
                  <a:pt x="0" y="10369197"/>
                </a:lnTo>
                <a:lnTo>
                  <a:pt x="0" y="0"/>
                </a:lnTo>
                <a:close/>
              </a:path>
            </a:pathLst>
          </a:custGeom>
          <a:blipFill>
            <a:blip r:embed="rId9"/>
            <a:stretch>
              <a:fillRect l="0" t="0" r="0" b="0"/>
            </a:stretch>
          </a:blipFill>
        </p:spPr>
      </p:sp>
      <p:sp>
        <p:nvSpPr>
          <p:cNvPr name="TextBox 8" id="8"/>
          <p:cNvSpPr txBox="true"/>
          <p:nvPr/>
        </p:nvSpPr>
        <p:spPr>
          <a:xfrm rot="0">
            <a:off x="1342649" y="1556807"/>
            <a:ext cx="6642435" cy="8131422"/>
          </a:xfrm>
          <a:prstGeom prst="rect">
            <a:avLst/>
          </a:prstGeom>
        </p:spPr>
        <p:txBody>
          <a:bodyPr anchor="t" rtlCol="false" tIns="0" lIns="0" bIns="0" rIns="0">
            <a:spAutoFit/>
          </a:bodyPr>
          <a:lstStyle/>
          <a:p>
            <a:pPr algn="l">
              <a:lnSpc>
                <a:spcPts val="4299"/>
              </a:lnSpc>
            </a:pPr>
            <a:r>
              <a:rPr lang="en-US" sz="3071" b="true">
                <a:solidFill>
                  <a:srgbClr val="003044"/>
                </a:solidFill>
                <a:latin typeface="Roboto Bold"/>
                <a:ea typeface="Roboto Bold"/>
                <a:cs typeface="Roboto Bold"/>
                <a:sym typeface="Roboto Bold"/>
              </a:rPr>
              <a:t>Due process includes:</a:t>
            </a:r>
          </a:p>
          <a:p>
            <a:pPr algn="l" marL="663097" indent="-331549" lvl="1">
              <a:lnSpc>
                <a:spcPts val="4299"/>
              </a:lnSpc>
              <a:buFont typeface="Arial"/>
              <a:buChar char="•"/>
            </a:pPr>
            <a:r>
              <a:rPr lang="en-US" sz="3071">
                <a:solidFill>
                  <a:srgbClr val="003044"/>
                </a:solidFill>
                <a:latin typeface="Roboto"/>
                <a:ea typeface="Roboto"/>
                <a:cs typeface="Roboto"/>
                <a:sym typeface="Roboto"/>
              </a:rPr>
              <a:t>Access to legal information</a:t>
            </a:r>
          </a:p>
          <a:p>
            <a:pPr algn="l" marL="663097" indent="-331549" lvl="1">
              <a:lnSpc>
                <a:spcPts val="4299"/>
              </a:lnSpc>
              <a:buFont typeface="Arial"/>
              <a:buChar char="•"/>
            </a:pPr>
            <a:r>
              <a:rPr lang="en-US" sz="3071">
                <a:solidFill>
                  <a:srgbClr val="003044"/>
                </a:solidFill>
                <a:latin typeface="Roboto"/>
                <a:ea typeface="Roboto"/>
                <a:cs typeface="Roboto"/>
                <a:sym typeface="Roboto"/>
              </a:rPr>
              <a:t>A fair opportun</a:t>
            </a:r>
            <a:r>
              <a:rPr lang="en-US" sz="3071">
                <a:solidFill>
                  <a:srgbClr val="003044"/>
                </a:solidFill>
                <a:latin typeface="Roboto"/>
                <a:ea typeface="Roboto"/>
                <a:cs typeface="Roboto"/>
                <a:sym typeface="Roboto"/>
              </a:rPr>
              <a:t>ity to p</a:t>
            </a:r>
            <a:r>
              <a:rPr lang="en-US" sz="3071">
                <a:solidFill>
                  <a:srgbClr val="003044"/>
                </a:solidFill>
                <a:latin typeface="Roboto"/>
                <a:ea typeface="Roboto"/>
                <a:cs typeface="Roboto"/>
                <a:sym typeface="Roboto"/>
              </a:rPr>
              <a:t>resent one’s c</a:t>
            </a:r>
            <a:r>
              <a:rPr lang="en-US" sz="3071">
                <a:solidFill>
                  <a:srgbClr val="003044"/>
                </a:solidFill>
                <a:latin typeface="Roboto"/>
                <a:ea typeface="Roboto"/>
                <a:cs typeface="Roboto"/>
                <a:sym typeface="Roboto"/>
              </a:rPr>
              <a:t>ase</a:t>
            </a:r>
          </a:p>
          <a:p>
            <a:pPr algn="l" marL="663097" indent="-331549" lvl="1">
              <a:lnSpc>
                <a:spcPts val="4299"/>
              </a:lnSpc>
              <a:buFont typeface="Arial"/>
              <a:buChar char="•"/>
            </a:pPr>
            <a:r>
              <a:rPr lang="en-US" sz="3071">
                <a:solidFill>
                  <a:srgbClr val="003044"/>
                </a:solidFill>
                <a:latin typeface="Roboto"/>
                <a:ea typeface="Roboto"/>
                <a:cs typeface="Roboto"/>
                <a:sym typeface="Roboto"/>
              </a:rPr>
              <a:t>Hum</a:t>
            </a:r>
            <a:r>
              <a:rPr lang="en-US" sz="3071">
                <a:solidFill>
                  <a:srgbClr val="003044"/>
                </a:solidFill>
                <a:latin typeface="Roboto"/>
                <a:ea typeface="Roboto"/>
                <a:cs typeface="Roboto"/>
                <a:sym typeface="Roboto"/>
              </a:rPr>
              <a:t>ane cond</a:t>
            </a:r>
            <a:r>
              <a:rPr lang="en-US" sz="3071">
                <a:solidFill>
                  <a:srgbClr val="003044"/>
                </a:solidFill>
                <a:latin typeface="Roboto"/>
                <a:ea typeface="Roboto"/>
                <a:cs typeface="Roboto"/>
                <a:sym typeface="Roboto"/>
              </a:rPr>
              <a:t>itions</a:t>
            </a:r>
          </a:p>
          <a:p>
            <a:pPr algn="l" marL="663097" indent="-331549" lvl="1">
              <a:lnSpc>
                <a:spcPts val="4299"/>
              </a:lnSpc>
              <a:buFont typeface="Arial"/>
              <a:buChar char="•"/>
            </a:pPr>
            <a:r>
              <a:rPr lang="en-US" sz="3071">
                <a:solidFill>
                  <a:srgbClr val="003044"/>
                </a:solidFill>
                <a:latin typeface="Roboto"/>
                <a:ea typeface="Roboto"/>
                <a:cs typeface="Roboto"/>
                <a:sym typeface="Roboto"/>
              </a:rPr>
              <a:t>Tim</a:t>
            </a:r>
            <a:r>
              <a:rPr lang="en-US" sz="3071">
                <a:solidFill>
                  <a:srgbClr val="003044"/>
                </a:solidFill>
                <a:latin typeface="Roboto"/>
                <a:ea typeface="Roboto"/>
                <a:cs typeface="Roboto"/>
                <a:sym typeface="Roboto"/>
              </a:rPr>
              <a:t>ely medical care</a:t>
            </a:r>
          </a:p>
          <a:p>
            <a:pPr algn="l" marL="663097" indent="-331549" lvl="1">
              <a:lnSpc>
                <a:spcPts val="4299"/>
              </a:lnSpc>
              <a:buFont typeface="Arial"/>
              <a:buChar char="•"/>
            </a:pPr>
            <a:r>
              <a:rPr lang="en-US" sz="3071">
                <a:solidFill>
                  <a:srgbClr val="003044"/>
                </a:solidFill>
                <a:latin typeface="Roboto"/>
                <a:ea typeface="Roboto"/>
                <a:cs typeface="Roboto"/>
                <a:sym typeface="Roboto"/>
              </a:rPr>
              <a:t>P</a:t>
            </a:r>
            <a:r>
              <a:rPr lang="en-US" sz="3071">
                <a:solidFill>
                  <a:srgbClr val="003044"/>
                </a:solidFill>
                <a:latin typeface="Roboto"/>
                <a:ea typeface="Roboto"/>
                <a:cs typeface="Roboto"/>
                <a:sym typeface="Roboto"/>
              </a:rPr>
              <a:t>rot</a:t>
            </a:r>
            <a:r>
              <a:rPr lang="en-US" sz="3071">
                <a:solidFill>
                  <a:srgbClr val="003044"/>
                </a:solidFill>
                <a:latin typeface="Roboto"/>
                <a:ea typeface="Roboto"/>
                <a:cs typeface="Roboto"/>
                <a:sym typeface="Roboto"/>
              </a:rPr>
              <a:t>e</a:t>
            </a:r>
            <a:r>
              <a:rPr lang="en-US" sz="3071">
                <a:solidFill>
                  <a:srgbClr val="003044"/>
                </a:solidFill>
                <a:latin typeface="Roboto"/>
                <a:ea typeface="Roboto"/>
                <a:cs typeface="Roboto"/>
                <a:sym typeface="Roboto"/>
              </a:rPr>
              <a:t>ction from abuse </a:t>
            </a:r>
            <a:r>
              <a:rPr lang="en-US" sz="3071">
                <a:solidFill>
                  <a:srgbClr val="003044"/>
                </a:solidFill>
                <a:latin typeface="Roboto"/>
                <a:ea typeface="Roboto"/>
                <a:cs typeface="Roboto"/>
                <a:sym typeface="Roboto"/>
              </a:rPr>
              <a:t>and</a:t>
            </a:r>
            <a:r>
              <a:rPr lang="en-US" sz="3071">
                <a:solidFill>
                  <a:srgbClr val="003044"/>
                </a:solidFill>
                <a:latin typeface="Roboto"/>
                <a:ea typeface="Roboto"/>
                <a:cs typeface="Roboto"/>
                <a:sym typeface="Roboto"/>
              </a:rPr>
              <a:t> neglect</a:t>
            </a:r>
          </a:p>
          <a:p>
            <a:pPr algn="l" marL="663097" indent="-331549" lvl="1">
              <a:lnSpc>
                <a:spcPts val="4299"/>
              </a:lnSpc>
              <a:buFont typeface="Arial"/>
              <a:buChar char="•"/>
            </a:pPr>
            <a:r>
              <a:rPr lang="en-US" sz="3071">
                <a:solidFill>
                  <a:srgbClr val="003044"/>
                </a:solidFill>
                <a:latin typeface="Roboto"/>
                <a:ea typeface="Roboto"/>
                <a:cs typeface="Roboto"/>
                <a:sym typeface="Roboto"/>
              </a:rPr>
              <a:t>Accountability in detention facilities</a:t>
            </a:r>
          </a:p>
          <a:p>
            <a:pPr algn="l">
              <a:lnSpc>
                <a:spcPts val="4299"/>
              </a:lnSpc>
            </a:pPr>
          </a:p>
          <a:p>
            <a:pPr algn="l">
              <a:lnSpc>
                <a:spcPts val="4299"/>
              </a:lnSpc>
            </a:pPr>
            <a:r>
              <a:rPr lang="en-US" sz="3071" b="true">
                <a:solidFill>
                  <a:srgbClr val="003044"/>
                </a:solidFill>
                <a:latin typeface="Roboto Bold"/>
                <a:ea typeface="Roboto Bold"/>
                <a:cs typeface="Roboto Bold"/>
                <a:sym typeface="Roboto Bold"/>
              </a:rPr>
              <a:t>Key Message:</a:t>
            </a:r>
          </a:p>
          <a:p>
            <a:pPr algn="l">
              <a:lnSpc>
                <a:spcPts val="4299"/>
              </a:lnSpc>
            </a:pPr>
            <a:r>
              <a:rPr lang="en-US" sz="3071">
                <a:solidFill>
                  <a:srgbClr val="003044"/>
                </a:solidFill>
                <a:latin typeface="Roboto"/>
                <a:ea typeface="Roboto"/>
                <a:cs typeface="Roboto"/>
                <a:sym typeface="Roboto"/>
              </a:rPr>
              <a:t>Due process is a Constitutional right for all residing in our country, regardless of their immigration status. </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886264" y="2525527"/>
            <a:ext cx="16738778" cy="9711073"/>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P</a:t>
            </a:r>
            <a:r>
              <a:rPr lang="en-US" sz="2769" b="true">
                <a:solidFill>
                  <a:srgbClr val="003044"/>
                </a:solidFill>
                <a:latin typeface="Roboto Bold"/>
                <a:ea typeface="Roboto Bold"/>
                <a:cs typeface="Roboto Bold"/>
                <a:sym typeface="Roboto Bold"/>
              </a:rPr>
              <a:t>roposed state inspection</a:t>
            </a:r>
          </a:p>
          <a:p>
            <a:pPr algn="l" marL="598042" indent="-299021" lvl="1">
              <a:lnSpc>
                <a:spcPts val="3877"/>
              </a:lnSpc>
              <a:buFont typeface="Arial"/>
              <a:buChar char="•"/>
            </a:pPr>
            <a:r>
              <a:rPr lang="en-US" sz="2769">
                <a:solidFill>
                  <a:srgbClr val="003044"/>
                </a:solidFill>
                <a:latin typeface="Roboto"/>
                <a:ea typeface="Roboto"/>
                <a:cs typeface="Roboto"/>
                <a:sym typeface="Roboto"/>
              </a:rPr>
              <a:t>Di</a:t>
            </a:r>
            <a:r>
              <a:rPr lang="en-US" sz="2769">
                <a:solidFill>
                  <a:srgbClr val="003044"/>
                </a:solidFill>
                <a:latin typeface="Roboto"/>
                <a:ea typeface="Roboto"/>
                <a:cs typeface="Roboto"/>
                <a:sym typeface="Roboto"/>
              </a:rPr>
              <a:t>rect the Michigan Department of Health and Human Services (MDHHS) to inspect all privately operated and county-run facilities that house people for federal immigration purposes.</a:t>
            </a:r>
          </a:p>
          <a:p>
            <a:pPr algn="l" marL="598042" indent="-299021" lvl="1">
              <a:lnSpc>
                <a:spcPts val="3877"/>
              </a:lnSpc>
              <a:buFont typeface="Arial"/>
              <a:buChar char="•"/>
            </a:pPr>
            <a:r>
              <a:rPr lang="en-US" sz="2769">
                <a:solidFill>
                  <a:srgbClr val="003044"/>
                </a:solidFill>
                <a:latin typeface="Roboto"/>
                <a:ea typeface="Roboto"/>
                <a:cs typeface="Roboto"/>
                <a:sym typeface="Roboto"/>
              </a:rPr>
              <a:t>R</a:t>
            </a:r>
            <a:r>
              <a:rPr lang="en-US" sz="2769">
                <a:solidFill>
                  <a:srgbClr val="003044"/>
                </a:solidFill>
                <a:latin typeface="Roboto"/>
                <a:ea typeface="Roboto"/>
                <a:cs typeface="Roboto"/>
                <a:sym typeface="Roboto"/>
              </a:rPr>
              <a:t>eview conditions regularly, not only after a complaint or emergency.</a:t>
            </a:r>
          </a:p>
          <a:p>
            <a:pPr algn="l" marL="598042" indent="-299021" lvl="1">
              <a:lnSpc>
                <a:spcPts val="3877"/>
              </a:lnSpc>
              <a:buFont typeface="Arial"/>
              <a:buChar char="•"/>
            </a:pPr>
            <a:r>
              <a:rPr lang="en-US" sz="2769">
                <a:solidFill>
                  <a:srgbClr val="003044"/>
                </a:solidFill>
                <a:latin typeface="Roboto"/>
                <a:ea typeface="Roboto"/>
                <a:cs typeface="Roboto"/>
                <a:sym typeface="Roboto"/>
              </a:rPr>
              <a:t>Mak</a:t>
            </a:r>
            <a:r>
              <a:rPr lang="en-US" sz="2769">
                <a:solidFill>
                  <a:srgbClr val="003044"/>
                </a:solidFill>
                <a:latin typeface="Roboto"/>
                <a:ea typeface="Roboto"/>
                <a:cs typeface="Roboto"/>
                <a:sym typeface="Roboto"/>
              </a:rPr>
              <a:t>e inspection findings and corrective-action plans available to the public.</a:t>
            </a:r>
          </a:p>
          <a:p>
            <a:pPr algn="l" marL="598042" indent="-299021" lvl="1">
              <a:lnSpc>
                <a:spcPts val="3877"/>
              </a:lnSpc>
              <a:buFont typeface="Arial"/>
              <a:buChar char="•"/>
            </a:pPr>
            <a:r>
              <a:rPr lang="en-US" sz="2769">
                <a:solidFill>
                  <a:srgbClr val="003044"/>
                </a:solidFill>
                <a:latin typeface="Roboto"/>
                <a:ea typeface="Roboto"/>
                <a:cs typeface="Roboto"/>
                <a:sym typeface="Roboto"/>
              </a:rPr>
              <a:t>Es</a:t>
            </a:r>
            <a:r>
              <a:rPr lang="en-US" sz="2769">
                <a:solidFill>
                  <a:srgbClr val="003044"/>
                </a:solidFill>
                <a:latin typeface="Roboto"/>
                <a:ea typeface="Roboto"/>
                <a:cs typeface="Roboto"/>
                <a:sym typeface="Roboto"/>
              </a:rPr>
              <a:t>tablish a process for detained people, families, staff, attorneys, and advocates to submit confidential complaints.</a:t>
            </a:r>
          </a:p>
          <a:p>
            <a:pPr algn="l">
              <a:lnSpc>
                <a:spcPts val="3877"/>
              </a:lnSpc>
            </a:pPr>
            <a:r>
              <a:rPr lang="en-US" sz="2769" b="true">
                <a:solidFill>
                  <a:srgbClr val="003044"/>
                </a:solidFill>
                <a:latin typeface="Roboto Bold"/>
                <a:ea typeface="Roboto Bold"/>
                <a:cs typeface="Roboto Bold"/>
                <a:sym typeface="Roboto Bold"/>
              </a:rPr>
              <a:t>Areas inspectors should examine (not limited to)</a:t>
            </a:r>
          </a:p>
          <a:p>
            <a:pPr algn="l" marL="598042" indent="-299021" lvl="1">
              <a:lnSpc>
                <a:spcPts val="3877"/>
              </a:lnSpc>
              <a:buFont typeface="Arial"/>
              <a:buChar char="•"/>
            </a:pPr>
            <a:r>
              <a:rPr lang="en-US" sz="2769">
                <a:solidFill>
                  <a:srgbClr val="003044"/>
                </a:solidFill>
                <a:latin typeface="Roboto"/>
                <a:ea typeface="Roboto"/>
                <a:cs typeface="Roboto"/>
                <a:sym typeface="Roboto"/>
              </a:rPr>
              <a:t>Access to timely medical, dental, and mental-health care</a:t>
            </a:r>
          </a:p>
          <a:p>
            <a:pPr algn="l" marL="598042" indent="-299021" lvl="1">
              <a:lnSpc>
                <a:spcPts val="3877"/>
              </a:lnSpc>
              <a:buFont typeface="Arial"/>
              <a:buChar char="•"/>
            </a:pPr>
            <a:r>
              <a:rPr lang="en-US" sz="2769">
                <a:solidFill>
                  <a:srgbClr val="003044"/>
                </a:solidFill>
                <a:latin typeface="Roboto"/>
                <a:ea typeface="Roboto"/>
                <a:cs typeface="Roboto"/>
                <a:sym typeface="Roboto"/>
              </a:rPr>
              <a:t>Food quality, drinking water, sanitation, heating, ventilation, fire safety, and personal hygiene</a:t>
            </a:r>
          </a:p>
          <a:p>
            <a:pPr algn="l" marL="598042" indent="-299021" lvl="1">
              <a:lnSpc>
                <a:spcPts val="3877"/>
              </a:lnSpc>
              <a:buFont typeface="Arial"/>
              <a:buChar char="•"/>
            </a:pPr>
            <a:r>
              <a:rPr lang="en-US" sz="2769">
                <a:solidFill>
                  <a:srgbClr val="003044"/>
                </a:solidFill>
                <a:latin typeface="Roboto"/>
                <a:ea typeface="Roboto"/>
                <a:cs typeface="Roboto"/>
                <a:sym typeface="Roboto"/>
              </a:rPr>
              <a:t>Use of solitary confinement and restraints</a:t>
            </a:r>
          </a:p>
          <a:p>
            <a:pPr algn="l" marL="598042" indent="-299021" lvl="1">
              <a:lnSpc>
                <a:spcPts val="3877"/>
              </a:lnSpc>
              <a:buFont typeface="Arial"/>
              <a:buChar char="•"/>
            </a:pPr>
            <a:r>
              <a:rPr lang="en-US" sz="2769">
                <a:solidFill>
                  <a:srgbClr val="003044"/>
                </a:solidFill>
                <a:latin typeface="Roboto"/>
                <a:ea typeface="Roboto"/>
                <a:cs typeface="Roboto"/>
                <a:sym typeface="Roboto"/>
              </a:rPr>
              <a:t>Protection from abuse, harassment, and retaliation</a:t>
            </a:r>
          </a:p>
          <a:p>
            <a:pPr algn="l" marL="598042" indent="-299021" lvl="1">
              <a:lnSpc>
                <a:spcPts val="3877"/>
              </a:lnSpc>
              <a:buFont typeface="Arial"/>
              <a:buChar char="•"/>
            </a:pPr>
            <a:r>
              <a:rPr lang="en-US" sz="2769">
                <a:solidFill>
                  <a:srgbClr val="003044"/>
                </a:solidFill>
                <a:latin typeface="Roboto"/>
                <a:ea typeface="Roboto"/>
                <a:cs typeface="Roboto"/>
                <a:sym typeface="Roboto"/>
              </a:rPr>
              <a:t>Access to telephones, legal counsel, interpreters, visitation, and religious services</a:t>
            </a:r>
          </a:p>
          <a:p>
            <a:pPr algn="l" marL="598042" indent="-299021" lvl="1">
              <a:lnSpc>
                <a:spcPts val="3877"/>
              </a:lnSpc>
              <a:buFont typeface="Arial"/>
              <a:buChar char="•"/>
            </a:pPr>
            <a:r>
              <a:rPr lang="en-US" sz="2769">
                <a:solidFill>
                  <a:srgbClr val="003044"/>
                </a:solidFill>
                <a:latin typeface="Roboto"/>
                <a:ea typeface="Roboto"/>
                <a:cs typeface="Roboto"/>
                <a:sym typeface="Roboto"/>
              </a:rPr>
              <a:t>Conditions for people with disabilities, pregnant people, older adults, and LGBTQ+ detainees</a:t>
            </a:r>
          </a:p>
          <a:p>
            <a:pPr algn="l" marL="598042" indent="-299021" lvl="1">
              <a:lnSpc>
                <a:spcPts val="3877"/>
              </a:lnSpc>
              <a:buFont typeface="Arial"/>
              <a:buChar char="•"/>
            </a:pPr>
            <a:r>
              <a:rPr lang="en-US" sz="2769">
                <a:solidFill>
                  <a:srgbClr val="003044"/>
                </a:solidFill>
                <a:latin typeface="Roboto"/>
                <a:ea typeface="Roboto"/>
                <a:cs typeface="Roboto"/>
                <a:sym typeface="Roboto"/>
              </a:rPr>
              <a:t>Procedures for suicide prevention, infectious-disease control, and medical emergencies</a:t>
            </a:r>
          </a:p>
          <a:p>
            <a:pPr algn="l">
              <a:lnSpc>
                <a:spcPts val="3877"/>
              </a:lnSpc>
            </a:pPr>
          </a:p>
          <a:p>
            <a:pPr algn="l">
              <a:lnSpc>
                <a:spcPts val="3877"/>
              </a:lnSpc>
            </a:pPr>
          </a:p>
          <a:p>
            <a:pPr algn="l">
              <a:lnSpc>
                <a:spcPts val="3877"/>
              </a:lnSpc>
            </a:pPr>
          </a:p>
          <a:p>
            <a:pPr algn="l">
              <a:lnSpc>
                <a:spcPts val="3877"/>
              </a:lnSpc>
            </a:pPr>
          </a:p>
          <a:p>
            <a:pPr algn="l">
              <a:lnSpc>
                <a:spcPts val="3877"/>
              </a:lnSpc>
            </a:pPr>
          </a:p>
        </p:txBody>
      </p:sp>
      <p:sp>
        <p:nvSpPr>
          <p:cNvPr name="TextBox 5" id="5"/>
          <p:cNvSpPr txBox="true"/>
          <p:nvPr/>
        </p:nvSpPr>
        <p:spPr>
          <a:xfrm rot="0">
            <a:off x="3377321" y="439662"/>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HEALTH AND SAFETY OVERSIGHT OF IMMIGRANT DETENTION FACILITIES</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1028700" y="2554343"/>
            <a:ext cx="16738778" cy="9225335"/>
          </a:xfrm>
          <a:prstGeom prst="rect">
            <a:avLst/>
          </a:prstGeom>
        </p:spPr>
        <p:txBody>
          <a:bodyPr anchor="t" rtlCol="false" tIns="0" lIns="0" bIns="0" rIns="0">
            <a:spAutoFit/>
          </a:bodyPr>
          <a:lstStyle/>
          <a:p>
            <a:pPr algn="l">
              <a:lnSpc>
                <a:spcPts val="3877"/>
              </a:lnSpc>
            </a:pPr>
            <a:r>
              <a:rPr lang="en-US" sz="2769" b="true">
                <a:solidFill>
                  <a:srgbClr val="003044"/>
                </a:solidFill>
                <a:latin typeface="Roboto Bold"/>
                <a:ea typeface="Roboto Bold"/>
                <a:cs typeface="Roboto Bold"/>
                <a:sym typeface="Roboto Bold"/>
              </a:rPr>
              <a:t>Accountability measures</a:t>
            </a:r>
          </a:p>
          <a:p>
            <a:pPr algn="l" marL="598042" indent="-299021" lvl="1">
              <a:lnSpc>
                <a:spcPts val="3877"/>
              </a:lnSpc>
              <a:buFont typeface="Arial"/>
              <a:buChar char="•"/>
            </a:pPr>
            <a:r>
              <a:rPr lang="en-US" sz="2769">
                <a:solidFill>
                  <a:srgbClr val="003044"/>
                </a:solidFill>
                <a:latin typeface="Roboto"/>
                <a:ea typeface="Roboto"/>
                <a:cs typeface="Roboto"/>
                <a:sym typeface="Roboto"/>
              </a:rPr>
              <a:t>Impose consequences for repeated or serious violations, including financial penalties or loss of state authorization to operate.</a:t>
            </a:r>
          </a:p>
          <a:p>
            <a:pPr algn="l" marL="598042" indent="-299021" lvl="1">
              <a:lnSpc>
                <a:spcPts val="3877"/>
              </a:lnSpc>
              <a:buFont typeface="Arial"/>
              <a:buChar char="•"/>
            </a:pPr>
            <a:r>
              <a:rPr lang="en-US" sz="2769">
                <a:solidFill>
                  <a:srgbClr val="003044"/>
                </a:solidFill>
                <a:latin typeface="Roboto"/>
                <a:ea typeface="Roboto"/>
                <a:cs typeface="Roboto"/>
                <a:sym typeface="Roboto"/>
              </a:rPr>
              <a:t>Require public reporting on inspections, complaints, deaths, serious injuries, medical emergencies, and corrective actions.</a:t>
            </a:r>
          </a:p>
          <a:p>
            <a:pPr algn="l" marL="598042" indent="-299021" lvl="1">
              <a:lnSpc>
                <a:spcPts val="3877"/>
              </a:lnSpc>
              <a:buFont typeface="Arial"/>
              <a:buChar char="•"/>
            </a:pPr>
            <a:r>
              <a:rPr lang="en-US" sz="2769">
                <a:solidFill>
                  <a:srgbClr val="003044"/>
                </a:solidFill>
                <a:latin typeface="Roboto"/>
                <a:ea typeface="Roboto"/>
                <a:cs typeface="Roboto"/>
                <a:sym typeface="Roboto"/>
              </a:rPr>
              <a:t>Protect whistleblowers and prohibit retaliation against those who report unsafe conditions.</a:t>
            </a:r>
          </a:p>
          <a:p>
            <a:pPr algn="l" marL="598042" indent="-299021" lvl="1">
              <a:lnSpc>
                <a:spcPts val="3877"/>
              </a:lnSpc>
              <a:buFont typeface="Arial"/>
              <a:buChar char="•"/>
            </a:pPr>
            <a:r>
              <a:rPr lang="en-US" sz="2769">
                <a:solidFill>
                  <a:srgbClr val="003044"/>
                </a:solidFill>
                <a:latin typeface="Roboto"/>
                <a:ea typeface="Roboto"/>
                <a:cs typeface="Roboto"/>
                <a:sym typeface="Roboto"/>
              </a:rPr>
              <a:t>Coordinate with appropriate federal oversight agencies while maintaining independent state review.</a:t>
            </a:r>
          </a:p>
          <a:p>
            <a:pPr algn="l">
              <a:lnSpc>
                <a:spcPts val="3877"/>
              </a:lnSpc>
            </a:pPr>
          </a:p>
          <a:p>
            <a:pPr algn="l">
              <a:lnSpc>
                <a:spcPts val="3877"/>
              </a:lnSpc>
            </a:pPr>
            <a:r>
              <a:rPr lang="en-US" sz="2769" b="true">
                <a:solidFill>
                  <a:srgbClr val="003044"/>
                </a:solidFill>
                <a:latin typeface="Roboto Bold"/>
                <a:ea typeface="Roboto Bold"/>
                <a:cs typeface="Roboto Bold"/>
                <a:sym typeface="Roboto Bold"/>
              </a:rPr>
              <a:t>O</a:t>
            </a:r>
            <a:r>
              <a:rPr lang="en-US" sz="2769" b="true">
                <a:solidFill>
                  <a:srgbClr val="003044"/>
                </a:solidFill>
                <a:latin typeface="Roboto Bold"/>
                <a:ea typeface="Roboto Bold"/>
                <a:cs typeface="Roboto Bold"/>
                <a:sym typeface="Roboto Bold"/>
              </a:rPr>
              <a:t>pposition to new detention facilities</a:t>
            </a:r>
          </a:p>
          <a:p>
            <a:pPr algn="l" marL="598042" indent="-299021" lvl="1">
              <a:lnSpc>
                <a:spcPts val="3877"/>
              </a:lnSpc>
              <a:buFont typeface="Arial"/>
              <a:buChar char="•"/>
            </a:pPr>
            <a:r>
              <a:rPr lang="en-US" sz="2769">
                <a:solidFill>
                  <a:srgbClr val="003044"/>
                </a:solidFill>
                <a:latin typeface="Roboto"/>
                <a:ea typeface="Roboto"/>
                <a:cs typeface="Roboto"/>
                <a:sym typeface="Roboto"/>
              </a:rPr>
              <a:t>Oppose the construction, expansion, or conversion of additional Michigan facilities for immigrant detention.</a:t>
            </a:r>
          </a:p>
          <a:p>
            <a:pPr algn="l" marL="598042" indent="-299021" lvl="1">
              <a:lnSpc>
                <a:spcPts val="3877"/>
              </a:lnSpc>
              <a:buFont typeface="Arial"/>
              <a:buChar char="•"/>
            </a:pPr>
            <a:r>
              <a:rPr lang="en-US" sz="2769">
                <a:solidFill>
                  <a:srgbClr val="003044"/>
                </a:solidFill>
                <a:latin typeface="Roboto"/>
                <a:ea typeface="Roboto"/>
                <a:cs typeface="Roboto"/>
                <a:sym typeface="Roboto"/>
              </a:rPr>
              <a:t>Require public notice, hearings, and legislative review before any new detention contract or facility expansion.</a:t>
            </a:r>
          </a:p>
          <a:p>
            <a:pPr algn="l" marL="598042" indent="-299021" lvl="1">
              <a:lnSpc>
                <a:spcPts val="3877"/>
              </a:lnSpc>
              <a:buFont typeface="Arial"/>
              <a:buChar char="•"/>
            </a:pPr>
            <a:r>
              <a:rPr lang="en-US" sz="2769">
                <a:solidFill>
                  <a:srgbClr val="003044"/>
                </a:solidFill>
                <a:latin typeface="Roboto"/>
                <a:ea typeface="Roboto"/>
                <a:cs typeface="Roboto"/>
                <a:sym typeface="Roboto"/>
              </a:rPr>
              <a:t>Prevent state or local tax dollars, land, personnel, or infrastructure from subsidizing new federal detention capacity.</a:t>
            </a:r>
          </a:p>
          <a:p>
            <a:pPr algn="l">
              <a:lnSpc>
                <a:spcPts val="3877"/>
              </a:lnSpc>
            </a:pPr>
          </a:p>
          <a:p>
            <a:pPr algn="l">
              <a:lnSpc>
                <a:spcPts val="3877"/>
              </a:lnSpc>
            </a:pPr>
          </a:p>
          <a:p>
            <a:pPr algn="l">
              <a:lnSpc>
                <a:spcPts val="3877"/>
              </a:lnSpc>
            </a:pPr>
          </a:p>
          <a:p>
            <a:pPr algn="l">
              <a:lnSpc>
                <a:spcPts val="3877"/>
              </a:lnSpc>
            </a:pPr>
          </a:p>
        </p:txBody>
      </p:sp>
      <p:sp>
        <p:nvSpPr>
          <p:cNvPr name="TextBox 5" id="5"/>
          <p:cNvSpPr txBox="true"/>
          <p:nvPr/>
        </p:nvSpPr>
        <p:spPr>
          <a:xfrm rot="0">
            <a:off x="3377321" y="439662"/>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HEALTH AND SAFETY OVERSIGHT OF IMMIGRANT DETENTION FACILITIES</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3377321" y="439662"/>
            <a:ext cx="12727577" cy="1998365"/>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HEALTH AND SAFETY OVERSIGHT OF IMMIGRANT DETENTION FACILITIES</a:t>
            </a:r>
          </a:p>
        </p:txBody>
      </p:sp>
      <p:sp>
        <p:nvSpPr>
          <p:cNvPr name="TextBox 5" id="5"/>
          <p:cNvSpPr txBox="true"/>
          <p:nvPr/>
        </p:nvSpPr>
        <p:spPr>
          <a:xfrm rot="0">
            <a:off x="862528" y="3531445"/>
            <a:ext cx="16562944" cy="3882219"/>
          </a:xfrm>
          <a:prstGeom prst="rect">
            <a:avLst/>
          </a:prstGeom>
        </p:spPr>
        <p:txBody>
          <a:bodyPr anchor="t" rtlCol="false" tIns="0" lIns="0" bIns="0" rIns="0">
            <a:spAutoFit/>
          </a:bodyPr>
          <a:lstStyle/>
          <a:p>
            <a:pPr algn="l">
              <a:lnSpc>
                <a:spcPts val="3877"/>
              </a:lnSpc>
              <a:spcBef>
                <a:spcPct val="0"/>
              </a:spcBef>
            </a:pPr>
            <a:r>
              <a:rPr lang="en-US" b="true" sz="2769" strike="noStrike" u="none">
                <a:solidFill>
                  <a:srgbClr val="003044"/>
                </a:solidFill>
                <a:latin typeface="Roboto Bold"/>
                <a:ea typeface="Roboto Bold"/>
                <a:cs typeface="Roboto Bold"/>
                <a:sym typeface="Roboto Bold"/>
              </a:rPr>
              <a:t>HB 5494</a:t>
            </a:r>
            <a:r>
              <a:rPr lang="en-US" sz="2769" strike="noStrike" u="none">
                <a:solidFill>
                  <a:srgbClr val="003044"/>
                </a:solidFill>
                <a:latin typeface="Roboto"/>
                <a:ea typeface="Roboto"/>
                <a:cs typeface="Roboto"/>
                <a:sym typeface="Roboto"/>
              </a:rPr>
              <a:t> - Prohibits the transfer of Michigan state-owned property to ICE for immigration detention purposes. The bill would prohibit the state from selling or transferring property to U.S. Immigration and Customs Enforcement (ICE) or its subsidiaries and restrict transferred property from being used as an immigration detention center. It also provides for the state to reclaim property if the restrictions are violated.</a:t>
            </a:r>
          </a:p>
          <a:p>
            <a:pPr algn="l">
              <a:lnSpc>
                <a:spcPts val="3877"/>
              </a:lnSpc>
              <a:spcBef>
                <a:spcPct val="0"/>
              </a:spcBef>
            </a:pPr>
          </a:p>
          <a:p>
            <a:pPr algn="l">
              <a:lnSpc>
                <a:spcPts val="3877"/>
              </a:lnSpc>
              <a:spcBef>
                <a:spcPct val="0"/>
              </a:spcBef>
            </a:pPr>
            <a:r>
              <a:rPr lang="en-US" b="true" sz="2769" strike="noStrike" u="none">
                <a:solidFill>
                  <a:srgbClr val="003044"/>
                </a:solidFill>
                <a:latin typeface="Roboto Bold"/>
                <a:ea typeface="Roboto Bold"/>
                <a:cs typeface="Roboto Bold"/>
                <a:sym typeface="Roboto Bold"/>
              </a:rPr>
              <a:t>HB 5494 was introduced on January 29, 2026, and referred to the House Committee on Government Operations.</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764330" y="-52653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2893270" y="904875"/>
            <a:ext cx="12727577" cy="988752"/>
          </a:xfrm>
          <a:prstGeom prst="rect">
            <a:avLst/>
          </a:prstGeom>
        </p:spPr>
        <p:txBody>
          <a:bodyPr anchor="t" rtlCol="false" tIns="0" lIns="0" bIns="0" rIns="0">
            <a:spAutoFit/>
          </a:bodyPr>
          <a:lstStyle/>
          <a:p>
            <a:pPr algn="ctr">
              <a:lnSpc>
                <a:spcPts val="7974"/>
              </a:lnSpc>
            </a:pPr>
            <a:r>
              <a:rPr lang="en-US" sz="5696">
                <a:solidFill>
                  <a:srgbClr val="003044"/>
                </a:solidFill>
                <a:latin typeface="Roboto"/>
                <a:ea typeface="Roboto"/>
                <a:cs typeface="Roboto"/>
                <a:sym typeface="Roboto"/>
              </a:rPr>
              <a:t>CONSIDERATIONS</a:t>
            </a:r>
          </a:p>
        </p:txBody>
      </p:sp>
      <p:sp>
        <p:nvSpPr>
          <p:cNvPr name="TextBox 5" id="5"/>
          <p:cNvSpPr txBox="true"/>
          <p:nvPr/>
        </p:nvSpPr>
        <p:spPr>
          <a:xfrm rot="0">
            <a:off x="862528" y="2762446"/>
            <a:ext cx="16562944" cy="5825171"/>
          </a:xfrm>
          <a:prstGeom prst="rect">
            <a:avLst/>
          </a:prstGeom>
        </p:spPr>
        <p:txBody>
          <a:bodyPr anchor="t" rtlCol="false" tIns="0" lIns="0" bIns="0" rIns="0">
            <a:spAutoFit/>
          </a:bodyPr>
          <a:lstStyle/>
          <a:p>
            <a:pPr algn="l" marL="598042" indent="-299021" lvl="1">
              <a:lnSpc>
                <a:spcPts val="3877"/>
              </a:lnSpc>
              <a:buFont typeface="Arial"/>
              <a:buChar char="•"/>
            </a:pPr>
            <a:r>
              <a:rPr lang="en-US" b="true" sz="2769">
                <a:solidFill>
                  <a:srgbClr val="003044"/>
                </a:solidFill>
                <a:latin typeface="Roboto Bold"/>
                <a:ea typeface="Roboto Bold"/>
                <a:cs typeface="Roboto Bold"/>
                <a:sym typeface="Roboto Bold"/>
              </a:rPr>
              <a:t>Our meetings and asks will primarily depend on whom we meet with and whether they will be returning in January for the next legislative session. </a:t>
            </a:r>
          </a:p>
          <a:p>
            <a:pPr algn="l">
              <a:lnSpc>
                <a:spcPts val="3877"/>
              </a:lnSpc>
            </a:pPr>
          </a:p>
          <a:p>
            <a:pPr algn="l" marL="598042" indent="-299021" lvl="1">
              <a:lnSpc>
                <a:spcPts val="3877"/>
              </a:lnSpc>
              <a:buFont typeface="Arial"/>
              <a:buChar char="•"/>
            </a:pPr>
            <a:r>
              <a:rPr lang="en-US" b="true" sz="2769">
                <a:solidFill>
                  <a:srgbClr val="003044"/>
                </a:solidFill>
                <a:latin typeface="Roboto Bold"/>
                <a:ea typeface="Roboto Bold"/>
                <a:cs typeface="Roboto Bold"/>
                <a:sym typeface="Roboto Bold"/>
              </a:rPr>
              <a:t>No current bill means that we will advocate for the introduction of new legislation.</a:t>
            </a:r>
          </a:p>
          <a:p>
            <a:pPr algn="l">
              <a:lnSpc>
                <a:spcPts val="3877"/>
              </a:lnSpc>
            </a:pPr>
          </a:p>
          <a:p>
            <a:pPr algn="l" marL="598042" indent="-299021" lvl="1">
              <a:lnSpc>
                <a:spcPts val="3877"/>
              </a:lnSpc>
              <a:buFont typeface="Arial"/>
              <a:buChar char="•"/>
            </a:pPr>
            <a:r>
              <a:rPr lang="en-US" b="true" sz="2769">
                <a:solidFill>
                  <a:srgbClr val="003044"/>
                </a:solidFill>
                <a:latin typeface="Roboto Bold"/>
                <a:ea typeface="Roboto Bold"/>
                <a:cs typeface="Roboto Bold"/>
                <a:sym typeface="Roboto Bold"/>
              </a:rPr>
              <a:t>Meeting with legislators is ideal, but some may meet with staff instead. This is still valuable.</a:t>
            </a:r>
          </a:p>
          <a:p>
            <a:pPr algn="l">
              <a:lnSpc>
                <a:spcPts val="3877"/>
              </a:lnSpc>
            </a:pPr>
          </a:p>
          <a:p>
            <a:pPr algn="l" marL="598042" indent="-299021" lvl="1">
              <a:lnSpc>
                <a:spcPts val="3877"/>
              </a:lnSpc>
              <a:buFont typeface="Arial"/>
              <a:buChar char="•"/>
            </a:pPr>
            <a:r>
              <a:rPr lang="en-US" b="true" sz="2769">
                <a:solidFill>
                  <a:srgbClr val="003044"/>
                </a:solidFill>
                <a:latin typeface="Roboto Bold"/>
                <a:ea typeface="Roboto Bold"/>
                <a:cs typeface="Roboto Bold"/>
                <a:sym typeface="Roboto Bold"/>
              </a:rPr>
              <a:t>We will prioritize constituents meeting with their own elected officials. </a:t>
            </a:r>
          </a:p>
          <a:p>
            <a:pPr algn="l">
              <a:lnSpc>
                <a:spcPts val="3877"/>
              </a:lnSpc>
            </a:pPr>
          </a:p>
          <a:p>
            <a:pPr algn="l" marL="598042" indent="-299021" lvl="1">
              <a:lnSpc>
                <a:spcPts val="3877"/>
              </a:lnSpc>
              <a:buFont typeface="Arial"/>
              <a:buChar char="•"/>
            </a:pPr>
            <a:r>
              <a:rPr lang="en-US" b="true" sz="2769">
                <a:solidFill>
                  <a:srgbClr val="003044"/>
                </a:solidFill>
                <a:latin typeface="Roboto Bold"/>
                <a:ea typeface="Roboto Bold"/>
                <a:cs typeface="Roboto Bold"/>
                <a:sym typeface="Roboto Bold"/>
              </a:rPr>
              <a:t>Advocates/Policy Captains can expect contact sheets, schedules, and scripts. </a:t>
            </a:r>
          </a:p>
          <a:p>
            <a:pPr algn="l">
              <a:lnSpc>
                <a:spcPts val="3877"/>
              </a:lnSpc>
            </a:pPr>
          </a:p>
          <a:p>
            <a:pPr algn="l">
              <a:lnSpc>
                <a:spcPts val="3877"/>
              </a:lnSpc>
              <a:spcBef>
                <a:spcPct val="0"/>
              </a:spcBef>
            </a:pP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688365" y="1383546"/>
            <a:ext cx="14765228" cy="1205133"/>
          </a:xfrm>
          <a:prstGeom prst="rect">
            <a:avLst/>
          </a:prstGeom>
        </p:spPr>
        <p:txBody>
          <a:bodyPr anchor="t" rtlCol="false" tIns="0" lIns="0" bIns="0" rIns="0">
            <a:spAutoFit/>
          </a:bodyPr>
          <a:lstStyle/>
          <a:p>
            <a:pPr algn="ctr">
              <a:lnSpc>
                <a:spcPts val="9702"/>
              </a:lnSpc>
            </a:pPr>
            <a:r>
              <a:rPr lang="en-US" sz="6930">
                <a:solidFill>
                  <a:srgbClr val="003044"/>
                </a:solidFill>
                <a:latin typeface="Roboto"/>
                <a:ea typeface="Roboto"/>
                <a:cs typeface="Roboto"/>
                <a:sym typeface="Roboto"/>
              </a:rPr>
              <a:t>TAKE ACTION</a:t>
            </a:r>
          </a:p>
        </p:txBody>
      </p:sp>
      <p:grpSp>
        <p:nvGrpSpPr>
          <p:cNvPr name="Group 4" id="4"/>
          <p:cNvGrpSpPr/>
          <p:nvPr/>
        </p:nvGrpSpPr>
        <p:grpSpPr>
          <a:xfrm rot="-5400000">
            <a:off x="13007638" y="-106661"/>
            <a:ext cx="388201" cy="2270721"/>
            <a:chOff x="0" y="0"/>
            <a:chExt cx="517602" cy="3027628"/>
          </a:xfrm>
        </p:grpSpPr>
        <p:sp>
          <p:nvSpPr>
            <p:cNvPr name="Freeform 5" id="5"/>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7" id="7"/>
          <p:cNvSpPr/>
          <p:nvPr/>
        </p:nvSpPr>
        <p:spPr>
          <a:xfrm flipH="false" flipV="false" rot="0">
            <a:off x="15271213" y="257058"/>
            <a:ext cx="2808688" cy="2808688"/>
          </a:xfrm>
          <a:custGeom>
            <a:avLst/>
            <a:gdLst/>
            <a:ahLst/>
            <a:cxnLst/>
            <a:rect r="r" b="b" t="t" l="l"/>
            <a:pathLst>
              <a:path h="2808688" w="2808688">
                <a:moveTo>
                  <a:pt x="0" y="0"/>
                </a:moveTo>
                <a:lnTo>
                  <a:pt x="2808689" y="0"/>
                </a:lnTo>
                <a:lnTo>
                  <a:pt x="2808689" y="2808689"/>
                </a:lnTo>
                <a:lnTo>
                  <a:pt x="0" y="2808689"/>
                </a:lnTo>
                <a:lnTo>
                  <a:pt x="0" y="0"/>
                </a:lnTo>
                <a:close/>
              </a:path>
            </a:pathLst>
          </a:custGeom>
          <a:blipFill>
            <a:blip r:embed="rId6"/>
            <a:stretch>
              <a:fillRect l="0" t="0" r="0" b="0"/>
            </a:stretch>
          </a:blipFill>
        </p:spPr>
      </p:sp>
      <p:grpSp>
        <p:nvGrpSpPr>
          <p:cNvPr name="Group 8" id="8"/>
          <p:cNvGrpSpPr/>
          <p:nvPr/>
        </p:nvGrpSpPr>
        <p:grpSpPr>
          <a:xfrm rot="-5400000">
            <a:off x="4331072" y="8463154"/>
            <a:ext cx="388201" cy="2270721"/>
            <a:chOff x="0" y="0"/>
            <a:chExt cx="517602" cy="3027628"/>
          </a:xfrm>
        </p:grpSpPr>
        <p:sp>
          <p:nvSpPr>
            <p:cNvPr name="Freeform 9" id="9"/>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11" id="11"/>
          <p:cNvSpPr txBox="true"/>
          <p:nvPr/>
        </p:nvSpPr>
        <p:spPr>
          <a:xfrm rot="0">
            <a:off x="1146079" y="3890190"/>
            <a:ext cx="6006568" cy="5708324"/>
          </a:xfrm>
          <a:prstGeom prst="rect">
            <a:avLst/>
          </a:prstGeom>
        </p:spPr>
        <p:txBody>
          <a:bodyPr anchor="t" rtlCol="false" tIns="0" lIns="0" bIns="0" rIns="0">
            <a:spAutoFit/>
          </a:bodyPr>
          <a:lstStyle/>
          <a:p>
            <a:pPr algn="l" marL="704443" indent="-352222" lvl="1">
              <a:lnSpc>
                <a:spcPts val="4567"/>
              </a:lnSpc>
              <a:buFont typeface="Arial"/>
              <a:buChar char="•"/>
            </a:pPr>
            <a:r>
              <a:rPr lang="en-US" sz="3262">
                <a:solidFill>
                  <a:srgbClr val="003044"/>
                </a:solidFill>
                <a:latin typeface="Roboto"/>
                <a:ea typeface="Roboto"/>
                <a:cs typeface="Roboto"/>
                <a:sym typeface="Roboto"/>
              </a:rPr>
              <a:t>Share the Policy Platform with your community networks</a:t>
            </a:r>
          </a:p>
          <a:p>
            <a:pPr algn="l">
              <a:lnSpc>
                <a:spcPts val="4567"/>
              </a:lnSpc>
            </a:pPr>
          </a:p>
          <a:p>
            <a:pPr algn="l" marL="704443" indent="-352222" lvl="1">
              <a:lnSpc>
                <a:spcPts val="4567"/>
              </a:lnSpc>
              <a:buFont typeface="Arial"/>
              <a:buChar char="•"/>
            </a:pPr>
            <a:r>
              <a:rPr lang="en-US" sz="3262">
                <a:solidFill>
                  <a:srgbClr val="003044"/>
                </a:solidFill>
                <a:latin typeface="Roboto"/>
                <a:ea typeface="Roboto"/>
                <a:cs typeface="Roboto"/>
                <a:sym typeface="Roboto"/>
              </a:rPr>
              <a:t>Present the Pol</a:t>
            </a:r>
            <a:r>
              <a:rPr lang="en-US" sz="3262">
                <a:solidFill>
                  <a:srgbClr val="003044"/>
                </a:solidFill>
                <a:latin typeface="Roboto"/>
                <a:ea typeface="Roboto"/>
                <a:cs typeface="Roboto"/>
                <a:sym typeface="Roboto"/>
              </a:rPr>
              <a:t>icy Platf</a:t>
            </a:r>
            <a:r>
              <a:rPr lang="en-US" sz="3262">
                <a:solidFill>
                  <a:srgbClr val="003044"/>
                </a:solidFill>
                <a:latin typeface="Roboto"/>
                <a:ea typeface="Roboto"/>
                <a:cs typeface="Roboto"/>
                <a:sym typeface="Roboto"/>
              </a:rPr>
              <a:t>orm to elected officials/political candidates </a:t>
            </a:r>
          </a:p>
          <a:p>
            <a:pPr algn="l">
              <a:lnSpc>
                <a:spcPts val="4567"/>
              </a:lnSpc>
            </a:pPr>
          </a:p>
          <a:p>
            <a:pPr algn="ctr">
              <a:lnSpc>
                <a:spcPts val="4567"/>
              </a:lnSpc>
            </a:pPr>
          </a:p>
          <a:p>
            <a:pPr algn="ctr">
              <a:lnSpc>
                <a:spcPts val="4567"/>
              </a:lnSpc>
            </a:pPr>
            <a:r>
              <a:rPr lang="en-US" sz="3262">
                <a:solidFill>
                  <a:srgbClr val="003044"/>
                </a:solidFill>
                <a:latin typeface="Roboto"/>
                <a:ea typeface="Roboto"/>
                <a:cs typeface="Roboto"/>
                <a:sym typeface="Roboto"/>
              </a:rPr>
              <a:t> </a:t>
            </a:r>
          </a:p>
        </p:txBody>
      </p:sp>
      <p:pic>
        <p:nvPicPr>
          <p:cNvPr name="Picture 12" id="12"/>
          <p:cNvPicPr>
            <a:picLocks noChangeAspect="true"/>
          </p:cNvPicPr>
          <p:nvPr/>
        </p:nvPicPr>
        <p:blipFill>
          <a:blip r:embed="rId7"/>
          <a:stretch>
            <a:fillRect/>
          </a:stretch>
        </p:blipFill>
        <p:spPr>
          <a:xfrm rot="0">
            <a:off x="9446825" y="4066955"/>
            <a:ext cx="6436468" cy="6262033"/>
          </a:xfrm>
          <a:prstGeom prst="rect">
            <a:avLst/>
          </a:prstGeom>
        </p:spPr>
      </p:pic>
      <p:sp>
        <p:nvSpPr>
          <p:cNvPr name="Freeform 13" id="1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4" id="14"/>
          <p:cNvSpPr txBox="true"/>
          <p:nvPr/>
        </p:nvSpPr>
        <p:spPr>
          <a:xfrm rot="0">
            <a:off x="9144000" y="3460239"/>
            <a:ext cx="7042117" cy="1331512"/>
          </a:xfrm>
          <a:prstGeom prst="rect">
            <a:avLst/>
          </a:prstGeom>
        </p:spPr>
        <p:txBody>
          <a:bodyPr anchor="t" rtlCol="false" tIns="0" lIns="0" bIns="0" rIns="0">
            <a:spAutoFit/>
          </a:bodyPr>
          <a:lstStyle/>
          <a:p>
            <a:pPr algn="ctr">
              <a:lnSpc>
                <a:spcPts val="5355"/>
              </a:lnSpc>
            </a:pPr>
            <a:r>
              <a:rPr lang="en-US" b="true" sz="3825">
                <a:solidFill>
                  <a:srgbClr val="C0000F"/>
                </a:solidFill>
                <a:latin typeface="Roboto Bold"/>
                <a:ea typeface="Roboto Bold"/>
                <a:cs typeface="Roboto Bold"/>
                <a:sym typeface="Roboto Bold"/>
              </a:rPr>
              <a:t>J</a:t>
            </a:r>
            <a:r>
              <a:rPr lang="en-US" b="true" sz="3825">
                <a:solidFill>
                  <a:srgbClr val="C0000F"/>
                </a:solidFill>
                <a:latin typeface="Roboto Bold"/>
                <a:ea typeface="Roboto Bold"/>
                <a:cs typeface="Roboto Bold"/>
                <a:sym typeface="Roboto Bold"/>
              </a:rPr>
              <a:t>oin our Interfaith Pilgrimage for a Welcoming Michigan</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4747617">
            <a:off x="-2630384" y="4589331"/>
            <a:ext cx="8007894" cy="4438517"/>
          </a:xfrm>
          <a:custGeom>
            <a:avLst/>
            <a:gdLst/>
            <a:ahLst/>
            <a:cxnLst/>
            <a:rect r="r" b="b" t="t" l="l"/>
            <a:pathLst>
              <a:path h="4438517" w="8007894">
                <a:moveTo>
                  <a:pt x="0" y="0"/>
                </a:moveTo>
                <a:lnTo>
                  <a:pt x="8007894" y="0"/>
                </a:lnTo>
                <a:lnTo>
                  <a:pt x="8007894" y="4438517"/>
                </a:lnTo>
                <a:lnTo>
                  <a:pt x="0" y="44385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501955">
            <a:off x="13008818" y="1065193"/>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34599" y="1742856"/>
            <a:ext cx="388201" cy="1024988"/>
          </a:xfrm>
          <a:custGeom>
            <a:avLst/>
            <a:gdLst/>
            <a:ahLst/>
            <a:cxnLst/>
            <a:rect r="r" b="b" t="t" l="l"/>
            <a:pathLst>
              <a:path h="1024988" w="388201">
                <a:moveTo>
                  <a:pt x="0" y="0"/>
                </a:moveTo>
                <a:lnTo>
                  <a:pt x="388202" y="0"/>
                </a:lnTo>
                <a:lnTo>
                  <a:pt x="388202" y="1024988"/>
                </a:lnTo>
                <a:lnTo>
                  <a:pt x="0" y="10249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14350" y="458282"/>
            <a:ext cx="1028700" cy="1028700"/>
          </a:xfrm>
          <a:custGeom>
            <a:avLst/>
            <a:gdLst/>
            <a:ahLst/>
            <a:cxnLst/>
            <a:rect r="r" b="b" t="t" l="l"/>
            <a:pathLst>
              <a:path h="1028700" w="1028700">
                <a:moveTo>
                  <a:pt x="0" y="0"/>
                </a:moveTo>
                <a:lnTo>
                  <a:pt x="1028700" y="0"/>
                </a:lnTo>
                <a:lnTo>
                  <a:pt x="1028700" y="1028700"/>
                </a:lnTo>
                <a:lnTo>
                  <a:pt x="0" y="1028700"/>
                </a:lnTo>
                <a:lnTo>
                  <a:pt x="0" y="0"/>
                </a:lnTo>
                <a:close/>
              </a:path>
            </a:pathLst>
          </a:custGeom>
          <a:blipFill>
            <a:blip r:embed="rId8"/>
            <a:stretch>
              <a:fillRect l="0" t="0" r="0" b="0"/>
            </a:stretch>
          </a:blipFill>
        </p:spPr>
      </p:sp>
      <p:sp>
        <p:nvSpPr>
          <p:cNvPr name="TextBox 6" id="6"/>
          <p:cNvSpPr txBox="true"/>
          <p:nvPr/>
        </p:nvSpPr>
        <p:spPr>
          <a:xfrm rot="0">
            <a:off x="1700382" y="638554"/>
            <a:ext cx="14887237" cy="1104302"/>
          </a:xfrm>
          <a:prstGeom prst="rect">
            <a:avLst/>
          </a:prstGeom>
        </p:spPr>
        <p:txBody>
          <a:bodyPr anchor="t" rtlCol="false" tIns="0" lIns="0" bIns="0" rIns="0">
            <a:spAutoFit/>
          </a:bodyPr>
          <a:lstStyle/>
          <a:p>
            <a:pPr algn="ctr">
              <a:lnSpc>
                <a:spcPts val="8959"/>
              </a:lnSpc>
            </a:pPr>
            <a:r>
              <a:rPr lang="en-US" sz="6399">
                <a:solidFill>
                  <a:srgbClr val="003044"/>
                </a:solidFill>
                <a:latin typeface="Roboto"/>
                <a:ea typeface="Roboto"/>
                <a:cs typeface="Roboto"/>
                <a:sym typeface="Roboto"/>
              </a:rPr>
              <a:t>S</a:t>
            </a:r>
            <a:r>
              <a:rPr lang="en-US" sz="6399">
                <a:solidFill>
                  <a:srgbClr val="003044"/>
                </a:solidFill>
                <a:latin typeface="Roboto"/>
                <a:ea typeface="Roboto"/>
                <a:cs typeface="Roboto"/>
                <a:sym typeface="Roboto"/>
              </a:rPr>
              <a:t>IGN UP FOR SNL’S NEWSLETTER</a:t>
            </a:r>
          </a:p>
        </p:txBody>
      </p:sp>
      <p:sp>
        <p:nvSpPr>
          <p:cNvPr name="TextBox 7" id="7"/>
          <p:cNvSpPr txBox="true"/>
          <p:nvPr/>
        </p:nvSpPr>
        <p:spPr>
          <a:xfrm rot="0">
            <a:off x="3315531" y="8525260"/>
            <a:ext cx="11656937" cy="1243429"/>
          </a:xfrm>
          <a:prstGeom prst="rect">
            <a:avLst/>
          </a:prstGeom>
        </p:spPr>
        <p:txBody>
          <a:bodyPr anchor="t" rtlCol="false" tIns="0" lIns="0" bIns="0" rIns="0">
            <a:spAutoFit/>
          </a:bodyPr>
          <a:lstStyle/>
          <a:p>
            <a:pPr algn="ctr" marL="0" indent="0" lvl="0">
              <a:lnSpc>
                <a:spcPts val="4960"/>
              </a:lnSpc>
              <a:spcBef>
                <a:spcPct val="0"/>
              </a:spcBef>
            </a:pPr>
            <a:r>
              <a:rPr lang="en-US" b="true" sz="3543">
                <a:solidFill>
                  <a:srgbClr val="003044"/>
                </a:solidFill>
                <a:latin typeface="Roboto Bold"/>
                <a:ea typeface="Roboto Bold"/>
                <a:cs typeface="Roboto Bold"/>
                <a:sym typeface="Roboto Bold"/>
              </a:rPr>
              <a:t>For more inf</a:t>
            </a:r>
            <a:r>
              <a:rPr lang="en-US" b="true" sz="3543" strike="noStrike" u="none">
                <a:solidFill>
                  <a:srgbClr val="003044"/>
                </a:solidFill>
                <a:latin typeface="Roboto Bold"/>
                <a:ea typeface="Roboto Bold"/>
                <a:cs typeface="Roboto Bold"/>
                <a:sym typeface="Roboto Bold"/>
              </a:rPr>
              <a:t>orma</a:t>
            </a:r>
            <a:r>
              <a:rPr lang="en-US" b="true" sz="3543" strike="noStrike" u="none">
                <a:solidFill>
                  <a:srgbClr val="003044"/>
                </a:solidFill>
                <a:latin typeface="Roboto Bold"/>
                <a:ea typeface="Roboto Bold"/>
                <a:cs typeface="Roboto Bold"/>
                <a:sym typeface="Roboto Bold"/>
              </a:rPr>
              <a:t>t</a:t>
            </a:r>
            <a:r>
              <a:rPr lang="en-US" b="true" sz="3543" strike="noStrike" u="none">
                <a:solidFill>
                  <a:srgbClr val="003044"/>
                </a:solidFill>
                <a:latin typeface="Roboto Bold"/>
                <a:ea typeface="Roboto Bold"/>
                <a:cs typeface="Roboto Bold"/>
                <a:sym typeface="Roboto Bold"/>
              </a:rPr>
              <a:t>i</a:t>
            </a:r>
            <a:r>
              <a:rPr lang="en-US" b="true" sz="3543" strike="noStrike" u="none">
                <a:solidFill>
                  <a:srgbClr val="003044"/>
                </a:solidFill>
                <a:latin typeface="Roboto Bold"/>
                <a:ea typeface="Roboto Bold"/>
                <a:cs typeface="Roboto Bold"/>
                <a:sym typeface="Roboto Bold"/>
              </a:rPr>
              <a:t>o</a:t>
            </a:r>
            <a:r>
              <a:rPr lang="en-US" b="true" sz="3543" strike="noStrike" u="none">
                <a:solidFill>
                  <a:srgbClr val="003044"/>
                </a:solidFill>
                <a:latin typeface="Roboto Bold"/>
                <a:ea typeface="Roboto Bold"/>
                <a:cs typeface="Roboto Bold"/>
                <a:sym typeface="Roboto Bold"/>
              </a:rPr>
              <a:t>n, </a:t>
            </a:r>
            <a:r>
              <a:rPr lang="en-US" b="true" sz="3543" strike="noStrike" u="none">
                <a:solidFill>
                  <a:srgbClr val="003044"/>
                </a:solidFill>
                <a:latin typeface="Roboto Bold"/>
                <a:ea typeface="Roboto Bold"/>
                <a:cs typeface="Roboto Bold"/>
                <a:sym typeface="Roboto Bold"/>
              </a:rPr>
              <a:t>pl</a:t>
            </a:r>
            <a:r>
              <a:rPr lang="en-US" b="true" sz="3543" strike="noStrike" u="none">
                <a:solidFill>
                  <a:srgbClr val="003044"/>
                </a:solidFill>
                <a:latin typeface="Roboto Bold"/>
                <a:ea typeface="Roboto Bold"/>
                <a:cs typeface="Roboto Bold"/>
                <a:sym typeface="Roboto Bold"/>
              </a:rPr>
              <a:t>e</a:t>
            </a:r>
            <a:r>
              <a:rPr lang="en-US" b="true" sz="3543" strike="noStrike" u="none">
                <a:solidFill>
                  <a:srgbClr val="003044"/>
                </a:solidFill>
                <a:latin typeface="Roboto Bold"/>
                <a:ea typeface="Roboto Bold"/>
                <a:cs typeface="Roboto Bold"/>
                <a:sym typeface="Roboto Bold"/>
              </a:rPr>
              <a:t>a</a:t>
            </a:r>
            <a:r>
              <a:rPr lang="en-US" b="true" sz="3543" strike="noStrike" u="none">
                <a:solidFill>
                  <a:srgbClr val="003044"/>
                </a:solidFill>
                <a:latin typeface="Roboto Bold"/>
                <a:ea typeface="Roboto Bold"/>
                <a:cs typeface="Roboto Bold"/>
                <a:sym typeface="Roboto Bold"/>
              </a:rPr>
              <a:t>se con</a:t>
            </a:r>
            <a:r>
              <a:rPr lang="en-US" b="true" sz="3543" strike="noStrike" u="none">
                <a:solidFill>
                  <a:srgbClr val="003044"/>
                </a:solidFill>
                <a:latin typeface="Roboto Bold"/>
                <a:ea typeface="Roboto Bold"/>
                <a:cs typeface="Roboto Bold"/>
                <a:sym typeface="Roboto Bold"/>
              </a:rPr>
              <a:t>tact</a:t>
            </a:r>
            <a:r>
              <a:rPr lang="en-US" b="true" sz="3543" strike="noStrike" u="none">
                <a:solidFill>
                  <a:srgbClr val="003044"/>
                </a:solidFill>
                <a:latin typeface="Roboto Bold"/>
                <a:ea typeface="Roboto Bold"/>
                <a:cs typeface="Roboto Bold"/>
                <a:sym typeface="Roboto Bold"/>
              </a:rPr>
              <a:t> Odalis Perales:</a:t>
            </a:r>
          </a:p>
          <a:p>
            <a:pPr algn="ctr" marL="0" indent="0" lvl="0">
              <a:lnSpc>
                <a:spcPts val="4960"/>
              </a:lnSpc>
              <a:spcBef>
                <a:spcPct val="0"/>
              </a:spcBef>
            </a:pPr>
            <a:r>
              <a:rPr lang="en-US" b="true" sz="3543" strike="noStrike" u="none">
                <a:solidFill>
                  <a:srgbClr val="003044"/>
                </a:solidFill>
                <a:latin typeface="Roboto Bold"/>
                <a:ea typeface="Roboto Bold"/>
                <a:cs typeface="Roboto Bold"/>
                <a:sym typeface="Roboto Bold"/>
              </a:rPr>
              <a:t>perales.o@strangersnolonger.org</a:t>
            </a:r>
          </a:p>
        </p:txBody>
      </p:sp>
      <p:sp>
        <p:nvSpPr>
          <p:cNvPr name="Freeform 8" id="8"/>
          <p:cNvSpPr/>
          <p:nvPr/>
        </p:nvSpPr>
        <p:spPr>
          <a:xfrm flipH="false" flipV="false" rot="0">
            <a:off x="6199023" y="2227182"/>
            <a:ext cx="5889953" cy="5889953"/>
          </a:xfrm>
          <a:custGeom>
            <a:avLst/>
            <a:gdLst/>
            <a:ahLst/>
            <a:cxnLst/>
            <a:rect r="r" b="b" t="t" l="l"/>
            <a:pathLst>
              <a:path h="5889953" w="5889953">
                <a:moveTo>
                  <a:pt x="0" y="0"/>
                </a:moveTo>
                <a:lnTo>
                  <a:pt x="5889954" y="0"/>
                </a:lnTo>
                <a:lnTo>
                  <a:pt x="5889954" y="5889953"/>
                </a:lnTo>
                <a:lnTo>
                  <a:pt x="0" y="5889953"/>
                </a:lnTo>
                <a:lnTo>
                  <a:pt x="0" y="0"/>
                </a:lnTo>
                <a:close/>
              </a:path>
            </a:pathLst>
          </a:custGeom>
          <a:blipFill>
            <a:blip r:embed="rId9"/>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797">
            <a:off x="-267788" y="-365887"/>
            <a:ext cx="7315200" cy="4054579"/>
          </a:xfrm>
          <a:custGeom>
            <a:avLst/>
            <a:gdLst/>
            <a:ahLst/>
            <a:cxnLst/>
            <a:rect r="r" b="b" t="t" l="l"/>
            <a:pathLst>
              <a:path h="4054579" w="7315200">
                <a:moveTo>
                  <a:pt x="0" y="0"/>
                </a:moveTo>
                <a:lnTo>
                  <a:pt x="7315200" y="0"/>
                </a:lnTo>
                <a:lnTo>
                  <a:pt x="7315200" y="4054579"/>
                </a:lnTo>
                <a:lnTo>
                  <a:pt x="0" y="4054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680760">
            <a:off x="11457841" y="7231011"/>
            <a:ext cx="7315200" cy="4054579"/>
          </a:xfrm>
          <a:custGeom>
            <a:avLst/>
            <a:gdLst/>
            <a:ahLst/>
            <a:cxnLst/>
            <a:rect r="r" b="b" t="t" l="l"/>
            <a:pathLst>
              <a:path h="4054579" w="7315200">
                <a:moveTo>
                  <a:pt x="0" y="0"/>
                </a:moveTo>
                <a:lnTo>
                  <a:pt x="7315200" y="0"/>
                </a:lnTo>
                <a:lnTo>
                  <a:pt x="7315200" y="4054578"/>
                </a:lnTo>
                <a:lnTo>
                  <a:pt x="0" y="40545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88365" y="1383546"/>
            <a:ext cx="14765228" cy="1205133"/>
          </a:xfrm>
          <a:prstGeom prst="rect">
            <a:avLst/>
          </a:prstGeom>
        </p:spPr>
        <p:txBody>
          <a:bodyPr anchor="t" rtlCol="false" tIns="0" lIns="0" bIns="0" rIns="0">
            <a:spAutoFit/>
          </a:bodyPr>
          <a:lstStyle/>
          <a:p>
            <a:pPr algn="ctr">
              <a:lnSpc>
                <a:spcPts val="9702"/>
              </a:lnSpc>
            </a:pPr>
            <a:r>
              <a:rPr lang="en-US" sz="6930">
                <a:solidFill>
                  <a:srgbClr val="003044"/>
                </a:solidFill>
                <a:latin typeface="Roboto"/>
                <a:ea typeface="Roboto"/>
                <a:cs typeface="Roboto"/>
                <a:sym typeface="Roboto"/>
              </a:rPr>
              <a:t>C</a:t>
            </a:r>
            <a:r>
              <a:rPr lang="en-US" sz="6930">
                <a:solidFill>
                  <a:srgbClr val="003044"/>
                </a:solidFill>
                <a:latin typeface="Roboto"/>
                <a:ea typeface="Roboto"/>
                <a:cs typeface="Roboto"/>
                <a:sym typeface="Roboto"/>
              </a:rPr>
              <a:t>LOSING REFLECTIONS</a:t>
            </a:r>
          </a:p>
        </p:txBody>
      </p:sp>
      <p:grpSp>
        <p:nvGrpSpPr>
          <p:cNvPr name="Group 5" id="5"/>
          <p:cNvGrpSpPr/>
          <p:nvPr/>
        </p:nvGrpSpPr>
        <p:grpSpPr>
          <a:xfrm rot="-5400000">
            <a:off x="13007638" y="-106661"/>
            <a:ext cx="388201" cy="2270721"/>
            <a:chOff x="0" y="0"/>
            <a:chExt cx="517602" cy="3027628"/>
          </a:xfrm>
        </p:grpSpPr>
        <p:sp>
          <p:nvSpPr>
            <p:cNvPr name="Freeform 6" id="6"/>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8" id="8"/>
          <p:cNvSpPr/>
          <p:nvPr/>
        </p:nvSpPr>
        <p:spPr>
          <a:xfrm flipH="false" flipV="false" rot="0">
            <a:off x="15271213" y="257058"/>
            <a:ext cx="2808688" cy="2808688"/>
          </a:xfrm>
          <a:custGeom>
            <a:avLst/>
            <a:gdLst/>
            <a:ahLst/>
            <a:cxnLst/>
            <a:rect r="r" b="b" t="t" l="l"/>
            <a:pathLst>
              <a:path h="2808688" w="2808688">
                <a:moveTo>
                  <a:pt x="0" y="0"/>
                </a:moveTo>
                <a:lnTo>
                  <a:pt x="2808689" y="0"/>
                </a:lnTo>
                <a:lnTo>
                  <a:pt x="2808689" y="2808689"/>
                </a:lnTo>
                <a:lnTo>
                  <a:pt x="0" y="2808689"/>
                </a:lnTo>
                <a:lnTo>
                  <a:pt x="0" y="0"/>
                </a:lnTo>
                <a:close/>
              </a:path>
            </a:pathLst>
          </a:custGeom>
          <a:blipFill>
            <a:blip r:embed="rId8"/>
            <a:stretch>
              <a:fillRect l="0" t="0" r="0" b="0"/>
            </a:stretch>
          </a:blipFill>
        </p:spPr>
      </p:sp>
      <p:grpSp>
        <p:nvGrpSpPr>
          <p:cNvPr name="Group 9" id="9"/>
          <p:cNvGrpSpPr/>
          <p:nvPr/>
        </p:nvGrpSpPr>
        <p:grpSpPr>
          <a:xfrm rot="-5400000">
            <a:off x="4331072" y="8463154"/>
            <a:ext cx="388201" cy="2270721"/>
            <a:chOff x="0" y="0"/>
            <a:chExt cx="517602" cy="3027628"/>
          </a:xfrm>
        </p:grpSpPr>
        <p:sp>
          <p:nvSpPr>
            <p:cNvPr name="Freeform 10" id="10"/>
            <p:cNvSpPr/>
            <p:nvPr/>
          </p:nvSpPr>
          <p:spPr>
            <a:xfrm flipH="false" flipV="false" rot="0">
              <a:off x="0" y="1660978"/>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0" y="0"/>
              <a:ext cx="517602" cy="1366650"/>
            </a:xfrm>
            <a:custGeom>
              <a:avLst/>
              <a:gdLst/>
              <a:ahLst/>
              <a:cxnLst/>
              <a:rect r="r" b="b" t="t" l="l"/>
              <a:pathLst>
                <a:path h="1366650" w="517602">
                  <a:moveTo>
                    <a:pt x="0" y="0"/>
                  </a:moveTo>
                  <a:lnTo>
                    <a:pt x="517602" y="0"/>
                  </a:lnTo>
                  <a:lnTo>
                    <a:pt x="517602" y="1366650"/>
                  </a:lnTo>
                  <a:lnTo>
                    <a:pt x="0" y="13666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TextBox 12" id="12"/>
          <p:cNvSpPr txBox="true"/>
          <p:nvPr/>
        </p:nvSpPr>
        <p:spPr>
          <a:xfrm rot="0">
            <a:off x="1486494" y="3709177"/>
            <a:ext cx="16121937" cy="4498539"/>
          </a:xfrm>
          <a:prstGeom prst="rect">
            <a:avLst/>
          </a:prstGeom>
        </p:spPr>
        <p:txBody>
          <a:bodyPr anchor="t" rtlCol="false" tIns="0" lIns="0" bIns="0" rIns="0">
            <a:spAutoFit/>
          </a:bodyPr>
          <a:lstStyle/>
          <a:p>
            <a:pPr algn="l" marL="795198" indent="-397599" lvl="1">
              <a:lnSpc>
                <a:spcPts val="5156"/>
              </a:lnSpc>
              <a:buFont typeface="Arial"/>
              <a:buChar char="•"/>
            </a:pPr>
            <a:r>
              <a:rPr lang="en-US" sz="3683">
                <a:solidFill>
                  <a:srgbClr val="003044"/>
                </a:solidFill>
                <a:latin typeface="Roboto"/>
                <a:ea typeface="Roboto"/>
                <a:cs typeface="Roboto"/>
                <a:sym typeface="Roboto"/>
              </a:rPr>
              <a:t>Complete this sentence:</a:t>
            </a:r>
          </a:p>
          <a:p>
            <a:pPr algn="l">
              <a:lnSpc>
                <a:spcPts val="5156"/>
              </a:lnSpc>
            </a:pPr>
            <a:r>
              <a:rPr lang="en-US" sz="3683">
                <a:solidFill>
                  <a:srgbClr val="003044"/>
                </a:solidFill>
                <a:latin typeface="Roboto"/>
                <a:ea typeface="Roboto"/>
                <a:cs typeface="Roboto"/>
                <a:sym typeface="Roboto"/>
              </a:rPr>
              <a:t>              “A welcoming Michigan is a place where ______________________.”</a:t>
            </a:r>
          </a:p>
          <a:p>
            <a:pPr algn="l">
              <a:lnSpc>
                <a:spcPts val="5156"/>
              </a:lnSpc>
            </a:pPr>
          </a:p>
          <a:p>
            <a:pPr algn="l" marL="795198" indent="-397599" lvl="1">
              <a:lnSpc>
                <a:spcPts val="5156"/>
              </a:lnSpc>
              <a:buFont typeface="Arial"/>
              <a:buChar char="•"/>
            </a:pPr>
            <a:r>
              <a:rPr lang="en-US" sz="3683">
                <a:solidFill>
                  <a:srgbClr val="003044"/>
                </a:solidFill>
                <a:latin typeface="Roboto"/>
                <a:ea typeface="Roboto"/>
                <a:cs typeface="Roboto"/>
                <a:sym typeface="Roboto"/>
              </a:rPr>
              <a:t>S</a:t>
            </a:r>
            <a:r>
              <a:rPr lang="en-US" sz="3683">
                <a:solidFill>
                  <a:srgbClr val="003044"/>
                </a:solidFill>
                <a:latin typeface="Roboto"/>
                <a:ea typeface="Roboto"/>
                <a:cs typeface="Roboto"/>
                <a:sym typeface="Roboto"/>
              </a:rPr>
              <a:t>hare out: </a:t>
            </a:r>
          </a:p>
          <a:p>
            <a:pPr algn="l" marL="1590396" indent="-530132" lvl="2">
              <a:lnSpc>
                <a:spcPts val="5156"/>
              </a:lnSpc>
              <a:buFont typeface="Arial"/>
              <a:buChar char="⚬"/>
            </a:pPr>
            <a:r>
              <a:rPr lang="en-US" sz="3683">
                <a:solidFill>
                  <a:srgbClr val="003044"/>
                </a:solidFill>
                <a:latin typeface="Roboto"/>
                <a:ea typeface="Roboto"/>
                <a:cs typeface="Roboto"/>
                <a:sym typeface="Roboto"/>
              </a:rPr>
              <a:t>One value you</a:t>
            </a:r>
            <a:r>
              <a:rPr lang="en-US" sz="3683">
                <a:solidFill>
                  <a:srgbClr val="003044"/>
                </a:solidFill>
                <a:latin typeface="Roboto"/>
                <a:ea typeface="Roboto"/>
                <a:cs typeface="Roboto"/>
                <a:sym typeface="Roboto"/>
              </a:rPr>
              <a:t> want</a:t>
            </a:r>
            <a:r>
              <a:rPr lang="en-US" sz="3683">
                <a:solidFill>
                  <a:srgbClr val="003044"/>
                </a:solidFill>
                <a:latin typeface="Roboto"/>
                <a:ea typeface="Roboto"/>
                <a:cs typeface="Roboto"/>
                <a:sym typeface="Roboto"/>
              </a:rPr>
              <a:t> to carry forward</a:t>
            </a:r>
          </a:p>
          <a:p>
            <a:pPr algn="l" marL="1590396" indent="-530132" lvl="2">
              <a:lnSpc>
                <a:spcPts val="5156"/>
              </a:lnSpc>
              <a:buFont typeface="Arial"/>
              <a:buChar char="⚬"/>
            </a:pPr>
            <a:r>
              <a:rPr lang="en-US" sz="3683">
                <a:solidFill>
                  <a:srgbClr val="003044"/>
                </a:solidFill>
                <a:latin typeface="Roboto"/>
                <a:ea typeface="Roboto"/>
                <a:cs typeface="Roboto"/>
                <a:sym typeface="Roboto"/>
              </a:rPr>
              <a:t>One policy you wan</a:t>
            </a:r>
            <a:r>
              <a:rPr lang="en-US" sz="3683">
                <a:solidFill>
                  <a:srgbClr val="003044"/>
                </a:solidFill>
                <a:latin typeface="Roboto"/>
                <a:ea typeface="Roboto"/>
                <a:cs typeface="Roboto"/>
                <a:sym typeface="Roboto"/>
              </a:rPr>
              <a:t>t to lear</a:t>
            </a:r>
            <a:r>
              <a:rPr lang="en-US" sz="3683">
                <a:solidFill>
                  <a:srgbClr val="003044"/>
                </a:solidFill>
                <a:latin typeface="Roboto"/>
                <a:ea typeface="Roboto"/>
                <a:cs typeface="Roboto"/>
                <a:sym typeface="Roboto"/>
              </a:rPr>
              <a:t>n more about</a:t>
            </a:r>
          </a:p>
          <a:p>
            <a:pPr algn="l" marL="1590396" indent="-530132" lvl="2">
              <a:lnSpc>
                <a:spcPts val="5156"/>
              </a:lnSpc>
              <a:buFont typeface="Arial"/>
              <a:buChar char="⚬"/>
            </a:pPr>
            <a:r>
              <a:rPr lang="en-US" sz="3683">
                <a:solidFill>
                  <a:srgbClr val="003044"/>
                </a:solidFill>
                <a:latin typeface="Roboto"/>
                <a:ea typeface="Roboto"/>
                <a:cs typeface="Roboto"/>
                <a:sym typeface="Roboto"/>
              </a:rPr>
              <a:t>One action you will</a:t>
            </a:r>
            <a:r>
              <a:rPr lang="en-US" sz="3683">
                <a:solidFill>
                  <a:srgbClr val="003044"/>
                </a:solidFill>
                <a:latin typeface="Roboto"/>
                <a:ea typeface="Roboto"/>
                <a:cs typeface="Roboto"/>
                <a:sym typeface="Roboto"/>
              </a:rPr>
              <a:t> take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DAHVdNCyqMo</dc:identifier>
  <dcterms:modified xsi:type="dcterms:W3CDTF">2011-08-01T06:04:30Z</dcterms:modified>
  <cp:revision>1</cp:revision>
  <dc:title>SNL Policy Platform Training</dc:title>
</cp:coreProperties>
</file>